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83" r:id="rId14"/>
    <p:sldId id="285" r:id="rId15"/>
    <p:sldId id="268" r:id="rId16"/>
    <p:sldId id="269" r:id="rId17"/>
    <p:sldId id="270" r:id="rId18"/>
    <p:sldId id="271" r:id="rId19"/>
    <p:sldId id="272" r:id="rId20"/>
    <p:sldId id="273" r:id="rId21"/>
    <p:sldId id="274" r:id="rId22"/>
    <p:sldId id="275" r:id="rId23"/>
    <p:sldId id="276" r:id="rId24"/>
    <p:sldId id="287" r:id="rId25"/>
    <p:sldId id="290" r:id="rId26"/>
    <p:sldId id="288" r:id="rId27"/>
    <p:sldId id="286" r:id="rId28"/>
    <p:sldId id="277" r:id="rId29"/>
    <p:sldId id="289" r:id="rId30"/>
    <p:sldId id="292" r:id="rId31"/>
    <p:sldId id="278" r:id="rId32"/>
    <p:sldId id="279" r:id="rId33"/>
    <p:sldId id="294" r:id="rId34"/>
    <p:sldId id="282" r:id="rId35"/>
    <p:sldId id="280" r:id="rId36"/>
    <p:sldId id="293" r:id="rId37"/>
    <p:sldId id="295" r:id="rId38"/>
    <p:sldId id="296" r:id="rId39"/>
    <p:sldId id="281"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9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28BB5-93B0-4D81-A216-5920E84AB47C}" type="datetimeFigureOut">
              <a:rPr lang="en-US" smtClean="0"/>
              <a:t>4/7/2026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64B80A-8E67-4D57-A605-F6645A9A69D4}" type="slidenum">
              <a:rPr lang="en-US" smtClean="0"/>
              <a:t>‹#›</a:t>
            </a:fld>
            <a:endParaRPr lang="en-US"/>
          </a:p>
        </p:txBody>
      </p:sp>
    </p:spTree>
    <p:extLst>
      <p:ext uri="{BB962C8B-B14F-4D97-AF65-F5344CB8AC3E}">
        <p14:creationId xmlns:p14="http://schemas.microsoft.com/office/powerpoint/2010/main" val="4217590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64B80A-8E67-4D57-A605-F6645A9A69D4}" type="slidenum">
              <a:rPr lang="en-US" smtClean="0"/>
              <a:t>18</a:t>
            </a:fld>
            <a:endParaRPr lang="en-US"/>
          </a:p>
        </p:txBody>
      </p:sp>
    </p:spTree>
    <p:extLst>
      <p:ext uri="{BB962C8B-B14F-4D97-AF65-F5344CB8AC3E}">
        <p14:creationId xmlns:p14="http://schemas.microsoft.com/office/powerpoint/2010/main" val="269237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64B80A-8E67-4D57-A605-F6645A9A69D4}" type="slidenum">
              <a:rPr lang="en-US" smtClean="0"/>
              <a:t>35</a:t>
            </a:fld>
            <a:endParaRPr lang="en-US"/>
          </a:p>
        </p:txBody>
      </p:sp>
    </p:spTree>
    <p:extLst>
      <p:ext uri="{BB962C8B-B14F-4D97-AF65-F5344CB8AC3E}">
        <p14:creationId xmlns:p14="http://schemas.microsoft.com/office/powerpoint/2010/main" val="1141568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Psychotropic Medication</a:t>
            </a:r>
          </a:p>
        </p:txBody>
      </p:sp>
      <p:sp>
        <p:nvSpPr>
          <p:cNvPr id="3" name="Subtitle 2"/>
          <p:cNvSpPr>
            <a:spLocks noGrp="1"/>
          </p:cNvSpPr>
          <p:nvPr>
            <p:ph type="subTitle" idx="1"/>
          </p:nvPr>
        </p:nvSpPr>
        <p:spPr/>
        <p:txBody>
          <a:bodyPr>
            <a:normAutofit/>
          </a:bodyPr>
          <a:lstStyle/>
          <a:p>
            <a:r>
              <a:rPr lang="en-US" sz="2400" dirty="0"/>
              <a:t>The Nitty Gritty About Psychotropic Medications</a:t>
            </a:r>
          </a:p>
        </p:txBody>
      </p:sp>
    </p:spTree>
    <p:extLst>
      <p:ext uri="{BB962C8B-B14F-4D97-AF65-F5344CB8AC3E}">
        <p14:creationId xmlns:p14="http://schemas.microsoft.com/office/powerpoint/2010/main" val="317405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it?</a:t>
            </a:r>
          </a:p>
        </p:txBody>
      </p:sp>
      <p:sp>
        <p:nvSpPr>
          <p:cNvPr id="3" name="Content Placeholder 2"/>
          <p:cNvSpPr>
            <a:spLocks noGrp="1"/>
          </p:cNvSpPr>
          <p:nvPr>
            <p:ph idx="1"/>
          </p:nvPr>
        </p:nvSpPr>
        <p:spPr/>
        <p:txBody>
          <a:bodyPr>
            <a:normAutofit/>
          </a:bodyPr>
          <a:lstStyle/>
          <a:p>
            <a:pPr algn="ctr"/>
            <a:r>
              <a:rPr lang="en-US" sz="3200" dirty="0"/>
              <a:t>Any medication capable of affecting the mind, emotions and behavior.</a:t>
            </a:r>
          </a:p>
        </p:txBody>
      </p:sp>
    </p:spTree>
    <p:extLst>
      <p:ext uri="{BB962C8B-B14F-4D97-AF65-F5344CB8AC3E}">
        <p14:creationId xmlns:p14="http://schemas.microsoft.com/office/powerpoint/2010/main" val="3140341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Categories of Behavior Medications</a:t>
            </a:r>
          </a:p>
        </p:txBody>
      </p:sp>
      <p:sp>
        <p:nvSpPr>
          <p:cNvPr id="3" name="Content Placeholder 2"/>
          <p:cNvSpPr>
            <a:spLocks noGrp="1"/>
          </p:cNvSpPr>
          <p:nvPr>
            <p:ph idx="1"/>
          </p:nvPr>
        </p:nvSpPr>
        <p:spPr/>
        <p:txBody>
          <a:bodyPr>
            <a:normAutofit/>
          </a:bodyPr>
          <a:lstStyle/>
          <a:p>
            <a:r>
              <a:rPr lang="en-US" sz="2400" dirty="0"/>
              <a:t>1.  Antipsychotics</a:t>
            </a:r>
          </a:p>
          <a:p>
            <a:r>
              <a:rPr lang="en-US" sz="2400" dirty="0"/>
              <a:t>2.  Antianxiety</a:t>
            </a:r>
          </a:p>
          <a:p>
            <a:r>
              <a:rPr lang="en-US" sz="2400" dirty="0"/>
              <a:t>3.  Antidepressants</a:t>
            </a:r>
          </a:p>
          <a:p>
            <a:r>
              <a:rPr lang="en-US" sz="2400" dirty="0"/>
              <a:t>4.  Mood Stabilizers</a:t>
            </a:r>
          </a:p>
          <a:p>
            <a:r>
              <a:rPr lang="en-US" sz="2400" dirty="0"/>
              <a:t>5.  Stimulants</a:t>
            </a:r>
          </a:p>
          <a:p>
            <a:r>
              <a:rPr lang="en-US" sz="2400" dirty="0"/>
              <a:t>6.  Non-psychotropic medications used for behaviors</a:t>
            </a:r>
          </a:p>
        </p:txBody>
      </p:sp>
    </p:spTree>
    <p:extLst>
      <p:ext uri="{BB962C8B-B14F-4D97-AF65-F5344CB8AC3E}">
        <p14:creationId xmlns:p14="http://schemas.microsoft.com/office/powerpoint/2010/main" val="2892572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Antipsychotic Medication</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sz="2000" dirty="0"/>
              <a:t>Chlorpromazine (Thorazine)			Prochlorperazine (Compazine)</a:t>
            </a:r>
          </a:p>
          <a:p>
            <a:r>
              <a:rPr lang="en-US" sz="2000" dirty="0" err="1"/>
              <a:t>Fluphenazine</a:t>
            </a:r>
            <a:r>
              <a:rPr lang="en-US" sz="2000" dirty="0"/>
              <a:t> (</a:t>
            </a:r>
            <a:r>
              <a:rPr lang="en-US" sz="2000" dirty="0" err="1"/>
              <a:t>Prolixin</a:t>
            </a:r>
            <a:r>
              <a:rPr lang="en-US" sz="2000" dirty="0"/>
              <a:t>)</a:t>
            </a:r>
          </a:p>
          <a:p>
            <a:r>
              <a:rPr lang="en-US" sz="2000" dirty="0"/>
              <a:t>Haloperidol (Haldol)</a:t>
            </a:r>
          </a:p>
          <a:p>
            <a:r>
              <a:rPr lang="en-US" sz="2000" dirty="0" err="1"/>
              <a:t>Loxapine</a:t>
            </a:r>
            <a:r>
              <a:rPr lang="en-US" sz="2000" dirty="0"/>
              <a:t> (</a:t>
            </a:r>
            <a:r>
              <a:rPr lang="en-US" sz="2000" dirty="0" err="1"/>
              <a:t>Loxitane</a:t>
            </a:r>
            <a:endParaRPr lang="en-US" sz="2000" dirty="0"/>
          </a:p>
          <a:p>
            <a:r>
              <a:rPr lang="en-US" sz="2000" dirty="0" err="1"/>
              <a:t>Molindone</a:t>
            </a:r>
            <a:r>
              <a:rPr lang="en-US" sz="2000" dirty="0"/>
              <a:t> (</a:t>
            </a:r>
            <a:r>
              <a:rPr lang="en-US" sz="2000" dirty="0" err="1"/>
              <a:t>Moban</a:t>
            </a:r>
            <a:r>
              <a:rPr lang="en-US" sz="2000" dirty="0"/>
              <a:t>)</a:t>
            </a:r>
          </a:p>
          <a:p>
            <a:r>
              <a:rPr lang="en-US" sz="2000" dirty="0"/>
              <a:t>Risperidone (Risperdal)</a:t>
            </a:r>
          </a:p>
          <a:p>
            <a:r>
              <a:rPr lang="en-US" sz="2000" dirty="0"/>
              <a:t>Quetiapine (Seroquel)</a:t>
            </a:r>
          </a:p>
          <a:p>
            <a:r>
              <a:rPr lang="en-US" sz="2000" dirty="0"/>
              <a:t>Olanzapine (Zyprexa)</a:t>
            </a:r>
          </a:p>
          <a:p>
            <a:r>
              <a:rPr lang="en-US" sz="2000" dirty="0"/>
              <a:t>Ziprasidone (Geodon)</a:t>
            </a:r>
          </a:p>
          <a:p>
            <a:r>
              <a:rPr lang="en-US" sz="2000" dirty="0" err="1"/>
              <a:t>Saphis-sublingal</a:t>
            </a:r>
            <a:r>
              <a:rPr lang="en-US" sz="2000" dirty="0"/>
              <a:t> tablets</a:t>
            </a:r>
          </a:p>
          <a:p>
            <a:r>
              <a:rPr lang="en-US" sz="2000" dirty="0" err="1"/>
              <a:t>Cariprazine</a:t>
            </a:r>
            <a:r>
              <a:rPr lang="en-US" sz="2000" dirty="0"/>
              <a:t> (</a:t>
            </a:r>
            <a:r>
              <a:rPr lang="en-US" sz="2000" dirty="0" err="1"/>
              <a:t>Vraylar</a:t>
            </a:r>
            <a:r>
              <a:rPr lang="en-US" sz="2000" dirty="0"/>
              <a:t>)</a:t>
            </a:r>
          </a:p>
          <a:p>
            <a:pPr marL="0" indent="0">
              <a:buNone/>
            </a:pPr>
            <a:endParaRPr lang="en-US" sz="2000" dirty="0"/>
          </a:p>
        </p:txBody>
      </p:sp>
    </p:spTree>
    <p:extLst>
      <p:ext uri="{BB962C8B-B14F-4D97-AF65-F5344CB8AC3E}">
        <p14:creationId xmlns:p14="http://schemas.microsoft.com/office/powerpoint/2010/main" val="3205055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550989"/>
          </a:xfrm>
        </p:spPr>
        <p:txBody>
          <a:bodyPr>
            <a:normAutofit fontScale="90000"/>
          </a:bodyPr>
          <a:lstStyle/>
          <a:p>
            <a:r>
              <a:rPr lang="en-US" dirty="0"/>
              <a:t>Mood Stabilizers</a:t>
            </a:r>
            <a:br>
              <a:rPr lang="en-US" dirty="0"/>
            </a:br>
            <a:r>
              <a:rPr lang="en-US" dirty="0"/>
              <a:t>Treats Schizoaffective disorder, bipolar disorder, etc.</a:t>
            </a:r>
            <a:br>
              <a:rPr lang="en-US" dirty="0"/>
            </a:br>
            <a:endParaRPr lang="en-US" dirty="0"/>
          </a:p>
        </p:txBody>
      </p:sp>
      <p:sp>
        <p:nvSpPr>
          <p:cNvPr id="3" name="Content Placeholder 2"/>
          <p:cNvSpPr>
            <a:spLocks noGrp="1"/>
          </p:cNvSpPr>
          <p:nvPr>
            <p:ph idx="1"/>
          </p:nvPr>
        </p:nvSpPr>
        <p:spPr/>
        <p:txBody>
          <a:bodyPr>
            <a:normAutofit/>
          </a:bodyPr>
          <a:lstStyle/>
          <a:p>
            <a:r>
              <a:rPr lang="en-US" sz="2000" dirty="0"/>
              <a:t>1. Lithium Carbonate</a:t>
            </a:r>
          </a:p>
          <a:p>
            <a:r>
              <a:rPr lang="en-US" sz="2000" dirty="0"/>
              <a:t>2. </a:t>
            </a:r>
            <a:r>
              <a:rPr lang="en-US" sz="2000" dirty="0" err="1"/>
              <a:t>Latuda</a:t>
            </a:r>
            <a:endParaRPr lang="en-US" sz="2000" dirty="0"/>
          </a:p>
          <a:p>
            <a:r>
              <a:rPr lang="en-US" sz="2000" dirty="0"/>
              <a:t>3. </a:t>
            </a:r>
            <a:r>
              <a:rPr lang="en-US" sz="2000" dirty="0" err="1"/>
              <a:t>Abilify</a:t>
            </a:r>
            <a:endParaRPr lang="en-US" sz="2000" dirty="0"/>
          </a:p>
          <a:p>
            <a:r>
              <a:rPr lang="en-US" sz="2000" dirty="0"/>
              <a:t>4.Clozapine (</a:t>
            </a:r>
            <a:r>
              <a:rPr lang="en-US" sz="2000" dirty="0" err="1"/>
              <a:t>Clozaril</a:t>
            </a:r>
            <a:r>
              <a:rPr lang="en-US" sz="2000" dirty="0"/>
              <a:t>)</a:t>
            </a:r>
          </a:p>
          <a:p>
            <a:r>
              <a:rPr lang="en-US" sz="2000" dirty="0"/>
              <a:t>5.Valroic acid</a:t>
            </a:r>
          </a:p>
          <a:p>
            <a:endParaRPr lang="en-US" sz="2000" dirty="0"/>
          </a:p>
          <a:p>
            <a:endParaRPr lang="en-US" sz="2000" dirty="0"/>
          </a:p>
        </p:txBody>
      </p:sp>
    </p:spTree>
    <p:extLst>
      <p:ext uri="{BB962C8B-B14F-4D97-AF65-F5344CB8AC3E}">
        <p14:creationId xmlns:p14="http://schemas.microsoft.com/office/powerpoint/2010/main" val="1462659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Antidepressants</a:t>
            </a:r>
            <a:br>
              <a:rPr lang="en-US" dirty="0"/>
            </a:br>
            <a:r>
              <a:rPr lang="en-US" sz="2000" dirty="0"/>
              <a:t>Treats depression, OCD, anxiety</a:t>
            </a:r>
            <a:br>
              <a:rPr lang="en-US" sz="2000" dirty="0"/>
            </a:br>
            <a:r>
              <a:rPr lang="en-US" sz="2000" dirty="0"/>
              <a:t>Some are used to treat peripheral neuropathy</a:t>
            </a:r>
            <a:br>
              <a:rPr lang="en-US" sz="2000" dirty="0"/>
            </a:br>
            <a:endParaRPr lang="en-US" dirty="0"/>
          </a:p>
        </p:txBody>
      </p:sp>
      <p:sp>
        <p:nvSpPr>
          <p:cNvPr id="3" name="Content Placeholder 2"/>
          <p:cNvSpPr>
            <a:spLocks noGrp="1"/>
          </p:cNvSpPr>
          <p:nvPr>
            <p:ph idx="1"/>
          </p:nvPr>
        </p:nvSpPr>
        <p:spPr/>
        <p:txBody>
          <a:bodyPr>
            <a:normAutofit lnSpcReduction="10000"/>
          </a:bodyPr>
          <a:lstStyle/>
          <a:p>
            <a:r>
              <a:rPr lang="en-US" dirty="0"/>
              <a:t>1.  Amitriptyline (Elavil)</a:t>
            </a:r>
          </a:p>
          <a:p>
            <a:r>
              <a:rPr lang="en-US" dirty="0"/>
              <a:t>2.  </a:t>
            </a:r>
            <a:r>
              <a:rPr lang="en-US" dirty="0" err="1"/>
              <a:t>Amoxapine</a:t>
            </a:r>
            <a:r>
              <a:rPr lang="en-US" dirty="0"/>
              <a:t> (</a:t>
            </a:r>
            <a:r>
              <a:rPr lang="en-US" dirty="0" err="1"/>
              <a:t>Ascendin</a:t>
            </a:r>
            <a:r>
              <a:rPr lang="en-US" dirty="0"/>
              <a:t>)</a:t>
            </a:r>
          </a:p>
          <a:p>
            <a:r>
              <a:rPr lang="en-US" dirty="0"/>
              <a:t>3.  Bupropion (Wellbutrin)</a:t>
            </a:r>
          </a:p>
          <a:p>
            <a:r>
              <a:rPr lang="en-US" dirty="0"/>
              <a:t>4.  Citalopram (</a:t>
            </a:r>
            <a:r>
              <a:rPr lang="en-US" dirty="0" err="1"/>
              <a:t>Celexa</a:t>
            </a:r>
            <a:r>
              <a:rPr lang="en-US" dirty="0"/>
              <a:t>)</a:t>
            </a:r>
          </a:p>
          <a:p>
            <a:r>
              <a:rPr lang="en-US" dirty="0"/>
              <a:t>5.  </a:t>
            </a:r>
            <a:r>
              <a:rPr lang="en-US" dirty="0" err="1"/>
              <a:t>Chomipramine</a:t>
            </a:r>
            <a:r>
              <a:rPr lang="en-US" dirty="0"/>
              <a:t> (</a:t>
            </a:r>
            <a:r>
              <a:rPr lang="en-US" dirty="0" err="1"/>
              <a:t>Anafranil</a:t>
            </a:r>
            <a:r>
              <a:rPr lang="en-US" dirty="0"/>
              <a:t>)</a:t>
            </a:r>
          </a:p>
          <a:p>
            <a:r>
              <a:rPr lang="en-US" dirty="0"/>
              <a:t>6.  </a:t>
            </a:r>
            <a:r>
              <a:rPr lang="en-US" dirty="0" err="1"/>
              <a:t>Desipramine</a:t>
            </a:r>
            <a:r>
              <a:rPr lang="en-US" dirty="0"/>
              <a:t> (</a:t>
            </a:r>
            <a:r>
              <a:rPr lang="en-US" dirty="0" err="1"/>
              <a:t>Norpramin</a:t>
            </a:r>
            <a:r>
              <a:rPr lang="en-US" dirty="0"/>
              <a:t>)</a:t>
            </a:r>
          </a:p>
          <a:p>
            <a:r>
              <a:rPr lang="en-US" dirty="0"/>
              <a:t>7.  Doxepin (</a:t>
            </a:r>
            <a:r>
              <a:rPr lang="en-US" dirty="0" err="1"/>
              <a:t>Sinequan</a:t>
            </a:r>
            <a:r>
              <a:rPr lang="en-US" dirty="0"/>
              <a:t>)</a:t>
            </a:r>
          </a:p>
          <a:p>
            <a:r>
              <a:rPr lang="en-US" dirty="0"/>
              <a:t>8.  Duloxetine (Cymbalta)</a:t>
            </a:r>
          </a:p>
          <a:p>
            <a:r>
              <a:rPr lang="en-US" dirty="0"/>
              <a:t>9.  Fluoxetine (Prozac)</a:t>
            </a:r>
          </a:p>
          <a:p>
            <a:r>
              <a:rPr lang="en-US" dirty="0"/>
              <a:t>10. Lexapro</a:t>
            </a:r>
          </a:p>
        </p:txBody>
      </p:sp>
    </p:spTree>
    <p:extLst>
      <p:ext uri="{BB962C8B-B14F-4D97-AF65-F5344CB8AC3E}">
        <p14:creationId xmlns:p14="http://schemas.microsoft.com/office/powerpoint/2010/main" val="1951417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Antidepressants continued</a:t>
            </a:r>
          </a:p>
        </p:txBody>
      </p:sp>
      <p:sp>
        <p:nvSpPr>
          <p:cNvPr id="3" name="Content Placeholder 2"/>
          <p:cNvSpPr>
            <a:spLocks noGrp="1"/>
          </p:cNvSpPr>
          <p:nvPr>
            <p:ph idx="1"/>
          </p:nvPr>
        </p:nvSpPr>
        <p:spPr/>
        <p:txBody>
          <a:bodyPr>
            <a:normAutofit/>
          </a:bodyPr>
          <a:lstStyle/>
          <a:p>
            <a:r>
              <a:rPr lang="en-US" sz="2000" dirty="0"/>
              <a:t>11.  Mirtazapine (</a:t>
            </a:r>
            <a:r>
              <a:rPr lang="en-US" sz="2000" dirty="0" err="1"/>
              <a:t>Remeron</a:t>
            </a:r>
            <a:r>
              <a:rPr lang="en-US" sz="2000" dirty="0"/>
              <a:t>)</a:t>
            </a:r>
          </a:p>
          <a:p>
            <a:r>
              <a:rPr lang="en-US" sz="2000" dirty="0"/>
              <a:t>12.  Nortriptyline (</a:t>
            </a:r>
            <a:r>
              <a:rPr lang="en-US" sz="2000" dirty="0" err="1"/>
              <a:t>Pamelor</a:t>
            </a:r>
            <a:r>
              <a:rPr lang="en-US" sz="2000" dirty="0"/>
              <a:t>)</a:t>
            </a:r>
          </a:p>
          <a:p>
            <a:r>
              <a:rPr lang="en-US" sz="2000" dirty="0"/>
              <a:t>13.  </a:t>
            </a:r>
            <a:r>
              <a:rPr lang="en-US" sz="2000" dirty="0" err="1"/>
              <a:t>Nefazodone</a:t>
            </a:r>
            <a:r>
              <a:rPr lang="en-US" sz="2000" dirty="0"/>
              <a:t> (</a:t>
            </a:r>
            <a:r>
              <a:rPr lang="en-US" sz="2000" dirty="0" err="1"/>
              <a:t>Serozone</a:t>
            </a:r>
            <a:r>
              <a:rPr lang="en-US" sz="2000" dirty="0"/>
              <a:t>)</a:t>
            </a:r>
          </a:p>
          <a:p>
            <a:r>
              <a:rPr lang="en-US" sz="2000" dirty="0"/>
              <a:t>14.  Nortriptyline (</a:t>
            </a:r>
            <a:r>
              <a:rPr lang="en-US" sz="2000" dirty="0" err="1"/>
              <a:t>Pamelor</a:t>
            </a:r>
            <a:r>
              <a:rPr lang="en-US" sz="2000" dirty="0"/>
              <a:t>)</a:t>
            </a:r>
          </a:p>
          <a:p>
            <a:r>
              <a:rPr lang="en-US" sz="2000" dirty="0"/>
              <a:t>15.  Paroxetine (Paxil)</a:t>
            </a:r>
          </a:p>
          <a:p>
            <a:r>
              <a:rPr lang="en-US" sz="2000" dirty="0"/>
              <a:t>16.  Sertraline (Zoloft)</a:t>
            </a:r>
          </a:p>
          <a:p>
            <a:r>
              <a:rPr lang="en-US" sz="2000" dirty="0"/>
              <a:t>17. Venlafaxine (Effexor)</a:t>
            </a:r>
          </a:p>
          <a:p>
            <a:r>
              <a:rPr lang="en-US" sz="2000" dirty="0"/>
              <a:t>18. </a:t>
            </a:r>
            <a:r>
              <a:rPr lang="en-US" sz="2000" dirty="0" err="1"/>
              <a:t>Trintellix</a:t>
            </a:r>
            <a:endParaRPr lang="en-US" sz="2000" dirty="0"/>
          </a:p>
          <a:p>
            <a:r>
              <a:rPr lang="en-US" sz="2000" dirty="0"/>
              <a:t>19. </a:t>
            </a:r>
            <a:r>
              <a:rPr lang="en-US" sz="2000" dirty="0" err="1"/>
              <a:t>Pristiq</a:t>
            </a:r>
            <a:endParaRPr lang="en-US" sz="2000" dirty="0"/>
          </a:p>
        </p:txBody>
      </p:sp>
    </p:spTree>
    <p:extLst>
      <p:ext uri="{BB962C8B-B14F-4D97-AF65-F5344CB8AC3E}">
        <p14:creationId xmlns:p14="http://schemas.microsoft.com/office/powerpoint/2010/main" val="2914458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Antianxiety</a:t>
            </a:r>
            <a:br>
              <a:rPr lang="en-US" dirty="0"/>
            </a:br>
            <a:r>
              <a:rPr lang="en-US" sz="2400" dirty="0"/>
              <a:t>Treats anxiety, aids sleep</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t>BENZODIAZEPINES</a:t>
            </a:r>
          </a:p>
          <a:p>
            <a:pPr marL="457200" indent="-457200">
              <a:buAutoNum type="arabicPeriod"/>
            </a:pPr>
            <a:r>
              <a:rPr lang="en-US" sz="2000" dirty="0"/>
              <a:t>Alprazolam (Xanax)</a:t>
            </a:r>
          </a:p>
          <a:p>
            <a:pPr marL="457200" indent="-457200">
              <a:buAutoNum type="arabicPeriod" startAt="2"/>
            </a:pPr>
            <a:r>
              <a:rPr lang="en-US" sz="2000" dirty="0" err="1"/>
              <a:t>Chlordiazepoxide</a:t>
            </a:r>
            <a:r>
              <a:rPr lang="en-US" sz="2000" dirty="0"/>
              <a:t> (Librium)</a:t>
            </a:r>
          </a:p>
          <a:p>
            <a:pPr marL="457200" indent="-457200">
              <a:buAutoNum type="arabicPeriod" startAt="3"/>
            </a:pPr>
            <a:r>
              <a:rPr lang="en-US" sz="2000" dirty="0"/>
              <a:t>Clonazepam (</a:t>
            </a:r>
            <a:r>
              <a:rPr lang="en-US" sz="2000" dirty="0" err="1"/>
              <a:t>Klonopin</a:t>
            </a:r>
            <a:r>
              <a:rPr lang="en-US" sz="2000" dirty="0"/>
              <a:t>)</a:t>
            </a:r>
          </a:p>
          <a:p>
            <a:pPr marL="457200" indent="-457200">
              <a:buAutoNum type="arabicPeriod" startAt="4"/>
            </a:pPr>
            <a:r>
              <a:rPr lang="en-US" sz="2000" dirty="0" err="1"/>
              <a:t>Clorazepate</a:t>
            </a:r>
            <a:r>
              <a:rPr lang="en-US" sz="2000" dirty="0"/>
              <a:t> (</a:t>
            </a:r>
            <a:r>
              <a:rPr lang="en-US" sz="2000" dirty="0" err="1"/>
              <a:t>Tranxene</a:t>
            </a:r>
            <a:r>
              <a:rPr lang="en-US" sz="2000" dirty="0"/>
              <a:t>)</a:t>
            </a:r>
          </a:p>
          <a:p>
            <a:pPr marL="457200" indent="-457200">
              <a:buAutoNum type="arabicPeriod" startAt="5"/>
            </a:pPr>
            <a:r>
              <a:rPr lang="en-US" sz="2000" dirty="0"/>
              <a:t>Diazepam (Valium)</a:t>
            </a:r>
          </a:p>
          <a:p>
            <a:pPr marL="457200" indent="-457200">
              <a:buAutoNum type="arabicPeriod" startAt="6"/>
            </a:pPr>
            <a:r>
              <a:rPr lang="en-US" sz="2000" dirty="0" err="1"/>
              <a:t>Flurazepam</a:t>
            </a:r>
            <a:r>
              <a:rPr lang="en-US" sz="2000" dirty="0"/>
              <a:t> (</a:t>
            </a:r>
            <a:r>
              <a:rPr lang="en-US" sz="2000" dirty="0" err="1"/>
              <a:t>Dalmane</a:t>
            </a:r>
            <a:r>
              <a:rPr lang="en-US" sz="2000" dirty="0"/>
              <a:t>)</a:t>
            </a:r>
          </a:p>
          <a:p>
            <a:pPr marL="457200" indent="-457200">
              <a:buAutoNum type="arabicPeriod" startAt="7"/>
            </a:pPr>
            <a:r>
              <a:rPr lang="en-US" sz="2000" dirty="0"/>
              <a:t>Lorazepam (Ativan)</a:t>
            </a:r>
          </a:p>
          <a:p>
            <a:pPr marL="0" indent="0">
              <a:buNone/>
            </a:pPr>
            <a:r>
              <a:rPr lang="en-US" sz="2000" dirty="0"/>
              <a:t>8.   </a:t>
            </a:r>
            <a:r>
              <a:rPr lang="en-US" sz="2000" dirty="0" err="1"/>
              <a:t>Oxazepam</a:t>
            </a:r>
            <a:r>
              <a:rPr lang="en-US" sz="2000" dirty="0"/>
              <a:t> (</a:t>
            </a:r>
            <a:r>
              <a:rPr lang="en-US" sz="2000" dirty="0" err="1"/>
              <a:t>Serax</a:t>
            </a:r>
            <a:r>
              <a:rPr lang="en-US" sz="2000" dirty="0"/>
              <a:t>)</a:t>
            </a:r>
          </a:p>
        </p:txBody>
      </p:sp>
    </p:spTree>
    <p:extLst>
      <p:ext uri="{BB962C8B-B14F-4D97-AF65-F5344CB8AC3E}">
        <p14:creationId xmlns:p14="http://schemas.microsoft.com/office/powerpoint/2010/main" val="319801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Anxiolytics continues</a:t>
            </a:r>
          </a:p>
        </p:txBody>
      </p:sp>
      <p:sp>
        <p:nvSpPr>
          <p:cNvPr id="3" name="Content Placeholder 2"/>
          <p:cNvSpPr>
            <a:spLocks noGrp="1"/>
          </p:cNvSpPr>
          <p:nvPr>
            <p:ph idx="1"/>
          </p:nvPr>
        </p:nvSpPr>
        <p:spPr/>
        <p:txBody>
          <a:bodyPr/>
          <a:lstStyle/>
          <a:p>
            <a:pPr>
              <a:buAutoNum type="arabicPeriod" startAt="9"/>
            </a:pPr>
            <a:r>
              <a:rPr lang="en-US" dirty="0" err="1"/>
              <a:t>Temazepam</a:t>
            </a:r>
            <a:r>
              <a:rPr lang="en-US" dirty="0"/>
              <a:t> (</a:t>
            </a:r>
            <a:r>
              <a:rPr lang="en-US" dirty="0" err="1"/>
              <a:t>Restoril</a:t>
            </a:r>
            <a:r>
              <a:rPr lang="en-US" dirty="0"/>
              <a:t>)</a:t>
            </a:r>
          </a:p>
          <a:p>
            <a:pPr>
              <a:buAutoNum type="arabicPeriod" startAt="9"/>
            </a:pPr>
            <a:r>
              <a:rPr lang="en-US" dirty="0" err="1"/>
              <a:t>Triazolam</a:t>
            </a:r>
            <a:r>
              <a:rPr lang="en-US" dirty="0"/>
              <a:t> (Halcion)</a:t>
            </a:r>
          </a:p>
          <a:p>
            <a:pPr marL="0" indent="0">
              <a:buNone/>
            </a:pPr>
            <a:r>
              <a:rPr lang="en-US" dirty="0"/>
              <a:t>NON-BENZODIAZEPINES</a:t>
            </a:r>
          </a:p>
          <a:p>
            <a:pPr>
              <a:buAutoNum type="arabicPeriod"/>
            </a:pPr>
            <a:r>
              <a:rPr lang="en-US" dirty="0" err="1"/>
              <a:t>Buspirone</a:t>
            </a:r>
            <a:r>
              <a:rPr lang="en-US" dirty="0"/>
              <a:t> (</a:t>
            </a:r>
            <a:r>
              <a:rPr lang="en-US" dirty="0" err="1"/>
              <a:t>Buspar</a:t>
            </a:r>
            <a:r>
              <a:rPr lang="en-US" dirty="0"/>
              <a:t>)</a:t>
            </a:r>
          </a:p>
          <a:p>
            <a:pPr>
              <a:buAutoNum type="arabicPeriod"/>
            </a:pPr>
            <a:r>
              <a:rPr lang="en-US" dirty="0"/>
              <a:t>Chloral Hydrate</a:t>
            </a:r>
          </a:p>
          <a:p>
            <a:pPr>
              <a:buAutoNum type="arabicPeriod"/>
            </a:pPr>
            <a:r>
              <a:rPr lang="en-US" dirty="0" err="1"/>
              <a:t>Lunesta</a:t>
            </a:r>
            <a:endParaRPr lang="en-US" dirty="0"/>
          </a:p>
          <a:p>
            <a:pPr>
              <a:buAutoNum type="arabicPeriod"/>
            </a:pPr>
            <a:r>
              <a:rPr lang="en-US" dirty="0" err="1"/>
              <a:t>Meprobamate</a:t>
            </a:r>
            <a:r>
              <a:rPr lang="en-US" dirty="0"/>
              <a:t> (</a:t>
            </a:r>
            <a:r>
              <a:rPr lang="en-US" dirty="0" err="1"/>
              <a:t>Equanil</a:t>
            </a:r>
            <a:r>
              <a:rPr lang="en-US" dirty="0"/>
              <a:t>)</a:t>
            </a:r>
          </a:p>
          <a:p>
            <a:pPr>
              <a:buAutoNum type="arabicPeriod"/>
            </a:pPr>
            <a:r>
              <a:rPr lang="en-US" dirty="0" err="1"/>
              <a:t>Zaleplon</a:t>
            </a:r>
            <a:r>
              <a:rPr lang="en-US" dirty="0"/>
              <a:t> (Sonata)</a:t>
            </a:r>
          </a:p>
          <a:p>
            <a:pPr>
              <a:buAutoNum type="arabicPeriod"/>
            </a:pPr>
            <a:r>
              <a:rPr lang="en-US" dirty="0"/>
              <a:t>Zolpidem (Ambien)  </a:t>
            </a:r>
          </a:p>
        </p:txBody>
      </p:sp>
    </p:spTree>
    <p:extLst>
      <p:ext uri="{BB962C8B-B14F-4D97-AF65-F5344CB8AC3E}">
        <p14:creationId xmlns:p14="http://schemas.microsoft.com/office/powerpoint/2010/main" val="952878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Stimulants</a:t>
            </a:r>
            <a:br>
              <a:rPr lang="en-US" dirty="0"/>
            </a:br>
            <a:r>
              <a:rPr lang="en-US" sz="2400" dirty="0"/>
              <a:t>Treat ADHD, narcolepsy, treatment-resistant depression</a:t>
            </a:r>
            <a:endParaRPr lang="en-US" dirty="0"/>
          </a:p>
        </p:txBody>
      </p:sp>
      <p:sp>
        <p:nvSpPr>
          <p:cNvPr id="3" name="Content Placeholder 2"/>
          <p:cNvSpPr>
            <a:spLocks noGrp="1"/>
          </p:cNvSpPr>
          <p:nvPr>
            <p:ph idx="1"/>
          </p:nvPr>
        </p:nvSpPr>
        <p:spPr/>
        <p:txBody>
          <a:bodyPr/>
          <a:lstStyle/>
          <a:p>
            <a:r>
              <a:rPr lang="en-US" dirty="0"/>
              <a:t>1.  Ritalin</a:t>
            </a:r>
          </a:p>
          <a:p>
            <a:r>
              <a:rPr lang="en-US" dirty="0"/>
              <a:t>2.  </a:t>
            </a:r>
            <a:r>
              <a:rPr lang="en-US" dirty="0" err="1"/>
              <a:t>Concerta</a:t>
            </a:r>
            <a:endParaRPr lang="en-US" dirty="0"/>
          </a:p>
          <a:p>
            <a:r>
              <a:rPr lang="en-US" dirty="0"/>
              <a:t>3.  Adderall</a:t>
            </a:r>
          </a:p>
          <a:p>
            <a:r>
              <a:rPr lang="en-US" dirty="0"/>
              <a:t>4.  Strattera</a:t>
            </a:r>
          </a:p>
          <a:p>
            <a:r>
              <a:rPr lang="en-US" dirty="0"/>
              <a:t>5.  Vyvanse</a:t>
            </a:r>
          </a:p>
          <a:p>
            <a:r>
              <a:rPr lang="en-US" dirty="0"/>
              <a:t>6.  </a:t>
            </a:r>
            <a:r>
              <a:rPr lang="en-US" dirty="0" err="1"/>
              <a:t>Quillivant</a:t>
            </a:r>
            <a:r>
              <a:rPr lang="en-US" dirty="0"/>
              <a:t>  </a:t>
            </a:r>
          </a:p>
        </p:txBody>
      </p:sp>
    </p:spTree>
    <p:extLst>
      <p:ext uri="{BB962C8B-B14F-4D97-AF65-F5344CB8AC3E}">
        <p14:creationId xmlns:p14="http://schemas.microsoft.com/office/powerpoint/2010/main" val="488815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Sedating Antihistamines</a:t>
            </a:r>
            <a:br>
              <a:rPr lang="en-US" dirty="0"/>
            </a:br>
            <a:r>
              <a:rPr lang="en-US" sz="2400" dirty="0"/>
              <a:t>When used for insomnia or anxiety</a:t>
            </a:r>
            <a:endParaRPr lang="en-US" dirty="0"/>
          </a:p>
        </p:txBody>
      </p:sp>
      <p:sp>
        <p:nvSpPr>
          <p:cNvPr id="3" name="Content Placeholder 2"/>
          <p:cNvSpPr>
            <a:spLocks noGrp="1"/>
          </p:cNvSpPr>
          <p:nvPr>
            <p:ph idx="1"/>
          </p:nvPr>
        </p:nvSpPr>
        <p:spPr/>
        <p:txBody>
          <a:bodyPr>
            <a:normAutofit/>
          </a:bodyPr>
          <a:lstStyle/>
          <a:p>
            <a:r>
              <a:rPr lang="en-US" sz="2000" dirty="0"/>
              <a:t>1.  Diphenhydramine (Benadryl)</a:t>
            </a:r>
          </a:p>
          <a:p>
            <a:r>
              <a:rPr lang="en-US" sz="2000" dirty="0"/>
              <a:t>2.  </a:t>
            </a:r>
            <a:r>
              <a:rPr lang="en-US" sz="2000" dirty="0" err="1"/>
              <a:t>Hydrozyzine</a:t>
            </a:r>
            <a:r>
              <a:rPr lang="en-US" sz="2000" dirty="0"/>
              <a:t> pamoate (Vistaril)</a:t>
            </a:r>
          </a:p>
          <a:p>
            <a:r>
              <a:rPr lang="en-US" sz="2000" dirty="0"/>
              <a:t>3.  Hydroxyzine (Atarax)</a:t>
            </a:r>
          </a:p>
        </p:txBody>
      </p:sp>
    </p:spTree>
    <p:extLst>
      <p:ext uri="{BB962C8B-B14F-4D97-AF65-F5344CB8AC3E}">
        <p14:creationId xmlns:p14="http://schemas.microsoft.com/office/powerpoint/2010/main" val="2294690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Seizure medications </a:t>
            </a:r>
            <a:br>
              <a:rPr lang="en-US" dirty="0"/>
            </a:br>
            <a:r>
              <a:rPr lang="en-US" sz="2400" dirty="0"/>
              <a:t>When used for behaviors</a:t>
            </a:r>
            <a:endParaRPr lang="en-US" dirty="0"/>
          </a:p>
        </p:txBody>
      </p:sp>
      <p:sp>
        <p:nvSpPr>
          <p:cNvPr id="3" name="Content Placeholder 2"/>
          <p:cNvSpPr>
            <a:spLocks noGrp="1"/>
          </p:cNvSpPr>
          <p:nvPr>
            <p:ph idx="1"/>
          </p:nvPr>
        </p:nvSpPr>
        <p:spPr/>
        <p:txBody>
          <a:bodyPr>
            <a:normAutofit/>
          </a:bodyPr>
          <a:lstStyle/>
          <a:p>
            <a:r>
              <a:rPr lang="en-US" sz="2000" dirty="0"/>
              <a:t>1.  Depakote</a:t>
            </a:r>
          </a:p>
          <a:p>
            <a:r>
              <a:rPr lang="en-US" sz="2000" dirty="0"/>
              <a:t>2.  </a:t>
            </a:r>
            <a:r>
              <a:rPr lang="en-US" sz="2000" dirty="0" err="1"/>
              <a:t>Tegretol</a:t>
            </a:r>
            <a:endParaRPr lang="en-US" sz="2000" dirty="0"/>
          </a:p>
          <a:p>
            <a:r>
              <a:rPr lang="en-US" sz="2000" dirty="0"/>
              <a:t>3.  Gabapentin</a:t>
            </a:r>
          </a:p>
          <a:p>
            <a:r>
              <a:rPr lang="en-US" sz="2000" dirty="0"/>
              <a:t>4.  Lamotrigine (Lamictal)</a:t>
            </a:r>
          </a:p>
        </p:txBody>
      </p:sp>
    </p:spTree>
    <p:extLst>
      <p:ext uri="{BB962C8B-B14F-4D97-AF65-F5344CB8AC3E}">
        <p14:creationId xmlns:p14="http://schemas.microsoft.com/office/powerpoint/2010/main" val="4263137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B9A56-5D98-3C68-3A91-0A88A10533E7}"/>
              </a:ext>
            </a:extLst>
          </p:cNvPr>
          <p:cNvSpPr>
            <a:spLocks noGrp="1"/>
          </p:cNvSpPr>
          <p:nvPr>
            <p:ph type="title"/>
          </p:nvPr>
        </p:nvSpPr>
        <p:spPr/>
        <p:txBody>
          <a:bodyPr/>
          <a:lstStyle/>
          <a:p>
            <a:r>
              <a:rPr lang="en-US" dirty="0"/>
              <a:t>DEMENTIA MEDICATIONS</a:t>
            </a:r>
          </a:p>
        </p:txBody>
      </p:sp>
      <p:sp>
        <p:nvSpPr>
          <p:cNvPr id="3" name="Content Placeholder 2">
            <a:extLst>
              <a:ext uri="{FF2B5EF4-FFF2-40B4-BE49-F238E27FC236}">
                <a16:creationId xmlns:a16="http://schemas.microsoft.com/office/drawing/2014/main" id="{596C4B47-410C-9FA9-A1CC-D0CF1E1F05E4}"/>
              </a:ext>
            </a:extLst>
          </p:cNvPr>
          <p:cNvSpPr>
            <a:spLocks noGrp="1"/>
          </p:cNvSpPr>
          <p:nvPr>
            <p:ph idx="1"/>
          </p:nvPr>
        </p:nvSpPr>
        <p:spPr/>
        <p:txBody>
          <a:bodyPr/>
          <a:lstStyle/>
          <a:p>
            <a:r>
              <a:rPr lang="en-US" dirty="0"/>
              <a:t>1. Memantine</a:t>
            </a:r>
          </a:p>
          <a:p>
            <a:r>
              <a:rPr lang="en-US" dirty="0"/>
              <a:t>2. </a:t>
            </a:r>
            <a:r>
              <a:rPr lang="en-US" dirty="0" err="1"/>
              <a:t>Excelon</a:t>
            </a:r>
            <a:endParaRPr lang="en-US" dirty="0"/>
          </a:p>
          <a:p>
            <a:r>
              <a:rPr lang="en-US" dirty="0"/>
              <a:t>3. Donepezil</a:t>
            </a:r>
          </a:p>
          <a:p>
            <a:r>
              <a:rPr lang="en-US" dirty="0"/>
              <a:t>4. Aricept</a:t>
            </a:r>
          </a:p>
          <a:p>
            <a:r>
              <a:rPr lang="en-US" dirty="0"/>
              <a:t>5. Namenda</a:t>
            </a:r>
          </a:p>
          <a:p>
            <a:r>
              <a:rPr lang="en-US" dirty="0"/>
              <a:t>6. </a:t>
            </a:r>
            <a:r>
              <a:rPr lang="en-US" dirty="0" err="1"/>
              <a:t>Lequmbi</a:t>
            </a:r>
            <a:endParaRPr lang="en-US" dirty="0"/>
          </a:p>
        </p:txBody>
      </p:sp>
    </p:spTree>
    <p:extLst>
      <p:ext uri="{BB962C8B-B14F-4D97-AF65-F5344CB8AC3E}">
        <p14:creationId xmlns:p14="http://schemas.microsoft.com/office/powerpoint/2010/main" val="1589454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62DF2-60B8-4714-DE79-631C0378244B}"/>
              </a:ext>
            </a:extLst>
          </p:cNvPr>
          <p:cNvSpPr>
            <a:spLocks noGrp="1"/>
          </p:cNvSpPr>
          <p:nvPr>
            <p:ph type="title"/>
          </p:nvPr>
        </p:nvSpPr>
        <p:spPr/>
        <p:txBody>
          <a:bodyPr/>
          <a:lstStyle/>
          <a:p>
            <a:r>
              <a:rPr lang="en-US" dirty="0"/>
              <a:t>PARKINSON’S DELUSIONS/HALLUCINATIONS</a:t>
            </a:r>
          </a:p>
        </p:txBody>
      </p:sp>
      <p:sp>
        <p:nvSpPr>
          <p:cNvPr id="3" name="Content Placeholder 2">
            <a:extLst>
              <a:ext uri="{FF2B5EF4-FFF2-40B4-BE49-F238E27FC236}">
                <a16:creationId xmlns:a16="http://schemas.microsoft.com/office/drawing/2014/main" id="{D4AD7466-26A8-D606-93EB-4A441C0ADC32}"/>
              </a:ext>
            </a:extLst>
          </p:cNvPr>
          <p:cNvSpPr>
            <a:spLocks noGrp="1"/>
          </p:cNvSpPr>
          <p:nvPr>
            <p:ph idx="1"/>
          </p:nvPr>
        </p:nvSpPr>
        <p:spPr/>
        <p:txBody>
          <a:bodyPr/>
          <a:lstStyle/>
          <a:p>
            <a:r>
              <a:rPr lang="en-US" dirty="0"/>
              <a:t>1. </a:t>
            </a:r>
            <a:r>
              <a:rPr lang="en-US" dirty="0" err="1"/>
              <a:t>Vyalev</a:t>
            </a:r>
            <a:endParaRPr lang="en-US" dirty="0"/>
          </a:p>
          <a:p>
            <a:r>
              <a:rPr lang="en-US" dirty="0"/>
              <a:t>2. </a:t>
            </a:r>
            <a:r>
              <a:rPr lang="en-US" dirty="0" err="1"/>
              <a:t>Nuplazid</a:t>
            </a:r>
            <a:endParaRPr lang="en-US" dirty="0"/>
          </a:p>
          <a:p>
            <a:r>
              <a:rPr lang="en-US" dirty="0"/>
              <a:t>3. Clozapine</a:t>
            </a:r>
          </a:p>
        </p:txBody>
      </p:sp>
    </p:spTree>
    <p:extLst>
      <p:ext uri="{BB962C8B-B14F-4D97-AF65-F5344CB8AC3E}">
        <p14:creationId xmlns:p14="http://schemas.microsoft.com/office/powerpoint/2010/main" val="271318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Serious Side Effects-</a:t>
            </a:r>
            <a:br>
              <a:rPr lang="en-US" dirty="0"/>
            </a:br>
            <a:r>
              <a:rPr lang="en-US" sz="2400" dirty="0"/>
              <a:t>Serotonin Syndrome</a:t>
            </a:r>
            <a:br>
              <a:rPr lang="en-US" sz="2400" dirty="0"/>
            </a:br>
            <a:endParaRPr lang="en-US" dirty="0"/>
          </a:p>
        </p:txBody>
      </p:sp>
      <p:sp>
        <p:nvSpPr>
          <p:cNvPr id="3" name="Content Placeholder 2"/>
          <p:cNvSpPr>
            <a:spLocks noGrp="1"/>
          </p:cNvSpPr>
          <p:nvPr>
            <p:ph idx="1"/>
          </p:nvPr>
        </p:nvSpPr>
        <p:spPr/>
        <p:txBody>
          <a:bodyPr/>
          <a:lstStyle/>
          <a:p>
            <a:r>
              <a:rPr lang="en-US" dirty="0"/>
              <a:t>*Major Symptoms: coma/semi-coma, confusion, elevated mood, fever, chills</a:t>
            </a:r>
          </a:p>
          <a:p>
            <a:r>
              <a:rPr lang="en-US" dirty="0"/>
              <a:t>    hyperreflexia, tremors, hyperhidrosis</a:t>
            </a:r>
          </a:p>
          <a:p>
            <a:endParaRPr lang="en-US" dirty="0"/>
          </a:p>
          <a:p>
            <a:r>
              <a:rPr lang="en-US" dirty="0"/>
              <a:t>*Minor Symptoms: agitation, insomnia, nervousness, blood pressure changes</a:t>
            </a:r>
          </a:p>
          <a:p>
            <a:r>
              <a:rPr lang="en-US" dirty="0"/>
              <a:t>   diarrhea, tachycardia, dyspnea, akathisia, impaired coordination, nausea,   	 </a:t>
            </a:r>
            <a:r>
              <a:rPr lang="en-US" dirty="0" err="1"/>
              <a:t>diaphorsesis</a:t>
            </a:r>
            <a:r>
              <a:rPr lang="en-US" dirty="0"/>
              <a:t>, facial flush, dizziness. </a:t>
            </a:r>
          </a:p>
          <a:p>
            <a:r>
              <a:rPr lang="en-US" dirty="0"/>
              <a:t>Sometimes the first symptom noted is hand tremors</a:t>
            </a:r>
          </a:p>
        </p:txBody>
      </p:sp>
    </p:spTree>
    <p:extLst>
      <p:ext uri="{BB962C8B-B14F-4D97-AF65-F5344CB8AC3E}">
        <p14:creationId xmlns:p14="http://schemas.microsoft.com/office/powerpoint/2010/main" val="2268798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Serious side effects</a:t>
            </a:r>
            <a:br>
              <a:rPr lang="en-US" dirty="0"/>
            </a:br>
            <a:r>
              <a:rPr lang="en-US" sz="2400" dirty="0"/>
              <a:t>Neuroleptic Malignant Syndrome</a:t>
            </a:r>
            <a:endParaRPr lang="en-US" dirty="0"/>
          </a:p>
        </p:txBody>
      </p:sp>
      <p:sp>
        <p:nvSpPr>
          <p:cNvPr id="3" name="Content Placeholder 2"/>
          <p:cNvSpPr>
            <a:spLocks noGrp="1"/>
          </p:cNvSpPr>
          <p:nvPr>
            <p:ph idx="1"/>
          </p:nvPr>
        </p:nvSpPr>
        <p:spPr/>
        <p:txBody>
          <a:bodyPr/>
          <a:lstStyle/>
          <a:p>
            <a:pPr marL="0" indent="0">
              <a:buNone/>
            </a:pPr>
            <a:r>
              <a:rPr lang="en-US" dirty="0"/>
              <a:t> **</a:t>
            </a:r>
            <a:r>
              <a:rPr lang="en-US" sz="2000" dirty="0"/>
              <a:t>Rigidity and increased body temperature</a:t>
            </a:r>
          </a:p>
          <a:p>
            <a:pPr marL="0" indent="0">
              <a:buNone/>
            </a:pPr>
            <a:r>
              <a:rPr lang="en-US" sz="2000" dirty="0"/>
              <a:t>**At least 2 of the following need to be presents:</a:t>
            </a:r>
          </a:p>
          <a:p>
            <a:pPr marL="0" indent="0">
              <a:buNone/>
            </a:pPr>
            <a:r>
              <a:rPr lang="en-US" sz="2000" dirty="0"/>
              <a:t>	Sweating, dysphagia, tremor, incontinence, altered consciousness</a:t>
            </a:r>
          </a:p>
          <a:p>
            <a:pPr marL="0" indent="0">
              <a:buNone/>
            </a:pPr>
            <a:r>
              <a:rPr lang="en-US" sz="2000" dirty="0"/>
              <a:t>      changes in lab work (CPK)</a:t>
            </a:r>
          </a:p>
          <a:p>
            <a:pPr marL="0" indent="0">
              <a:buNone/>
            </a:pPr>
            <a:r>
              <a:rPr lang="en-US" sz="2000" dirty="0"/>
              <a:t>Can cause death in a short period of time</a:t>
            </a:r>
            <a:endParaRPr lang="en-US" dirty="0"/>
          </a:p>
        </p:txBody>
      </p:sp>
    </p:spTree>
    <p:extLst>
      <p:ext uri="{BB962C8B-B14F-4D97-AF65-F5344CB8AC3E}">
        <p14:creationId xmlns:p14="http://schemas.microsoft.com/office/powerpoint/2010/main" val="1612793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Serious Side Effects</a:t>
            </a:r>
            <a:br>
              <a:rPr lang="en-US" dirty="0"/>
            </a:br>
            <a:r>
              <a:rPr lang="en-US" sz="2400" dirty="0"/>
              <a:t>Medications that affect the body’s ability to regulate temperature</a:t>
            </a:r>
            <a:endParaRPr lang="en-US" dirty="0"/>
          </a:p>
        </p:txBody>
      </p:sp>
      <p:sp>
        <p:nvSpPr>
          <p:cNvPr id="3" name="Content Placeholder 2"/>
          <p:cNvSpPr>
            <a:spLocks noGrp="1"/>
          </p:cNvSpPr>
          <p:nvPr>
            <p:ph idx="1"/>
          </p:nvPr>
        </p:nvSpPr>
        <p:spPr/>
        <p:txBody>
          <a:bodyPr/>
          <a:lstStyle/>
          <a:p>
            <a:r>
              <a:rPr lang="en-US" dirty="0"/>
              <a:t>1.  Impaired sweating				2.  Impaired consciousness</a:t>
            </a:r>
          </a:p>
          <a:p>
            <a:pPr lvl="1"/>
            <a:r>
              <a:rPr lang="en-US" dirty="0"/>
              <a:t>Anticholinergic drugs					Antianxiety meds</a:t>
            </a:r>
          </a:p>
          <a:p>
            <a:pPr lvl="1"/>
            <a:r>
              <a:rPr lang="en-US" dirty="0"/>
              <a:t>Antidepressants					3.   Increased metabolic rate</a:t>
            </a:r>
          </a:p>
          <a:p>
            <a:pPr lvl="1"/>
            <a:r>
              <a:rPr lang="en-US" dirty="0"/>
              <a:t>Antihistamines						Stimulants</a:t>
            </a:r>
          </a:p>
          <a:p>
            <a:pPr lvl="1"/>
            <a:r>
              <a:rPr lang="en-US" dirty="0"/>
              <a:t>Antipsychotics</a:t>
            </a:r>
          </a:p>
          <a:p>
            <a:pPr lvl="1"/>
            <a:r>
              <a:rPr lang="en-US" dirty="0"/>
              <a:t>Antianxiety meds</a:t>
            </a:r>
          </a:p>
          <a:p>
            <a:pPr lvl="1"/>
            <a:endParaRPr lang="en-US" dirty="0"/>
          </a:p>
        </p:txBody>
      </p:sp>
    </p:spTree>
    <p:extLst>
      <p:ext uri="{BB962C8B-B14F-4D97-AF65-F5344CB8AC3E}">
        <p14:creationId xmlns:p14="http://schemas.microsoft.com/office/powerpoint/2010/main" val="472989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Medications Not Indicated for these behaviors</a:t>
            </a:r>
            <a:br>
              <a:rPr lang="en-US" dirty="0"/>
            </a:br>
            <a:endParaRPr lang="en-US" dirty="0"/>
          </a:p>
        </p:txBody>
      </p:sp>
      <p:sp>
        <p:nvSpPr>
          <p:cNvPr id="3" name="Content Placeholder 2"/>
          <p:cNvSpPr>
            <a:spLocks noGrp="1"/>
          </p:cNvSpPr>
          <p:nvPr>
            <p:ph idx="1"/>
          </p:nvPr>
        </p:nvSpPr>
        <p:spPr/>
        <p:txBody>
          <a:bodyPr/>
          <a:lstStyle/>
          <a:p>
            <a:r>
              <a:rPr lang="en-US" dirty="0"/>
              <a:t>1.  Wandering						10.  Calling out/screaming</a:t>
            </a:r>
          </a:p>
          <a:p>
            <a:r>
              <a:rPr lang="en-US" dirty="0"/>
              <a:t>2.  Stealing						11.  Repeated phasing</a:t>
            </a:r>
          </a:p>
          <a:p>
            <a:r>
              <a:rPr lang="en-US" dirty="0"/>
              <a:t>3.  Intrusive behavior				12.  Poor self care</a:t>
            </a:r>
          </a:p>
          <a:p>
            <a:r>
              <a:rPr lang="en-US" dirty="0"/>
              <a:t>4.  Hoarding</a:t>
            </a:r>
          </a:p>
          <a:p>
            <a:r>
              <a:rPr lang="en-US" dirty="0"/>
              <a:t>5.  Restlessness</a:t>
            </a:r>
          </a:p>
          <a:p>
            <a:r>
              <a:rPr lang="en-US" dirty="0"/>
              <a:t>6.  Resistance to ADLs</a:t>
            </a:r>
          </a:p>
          <a:p>
            <a:r>
              <a:rPr lang="en-US" dirty="0"/>
              <a:t>7.  Pacing</a:t>
            </a:r>
          </a:p>
          <a:p>
            <a:r>
              <a:rPr lang="en-US" dirty="0"/>
              <a:t>8.  Unsociability</a:t>
            </a:r>
          </a:p>
          <a:p>
            <a:r>
              <a:rPr lang="en-US" dirty="0"/>
              <a:t>9.  Fidgeting</a:t>
            </a:r>
          </a:p>
        </p:txBody>
      </p:sp>
    </p:spTree>
    <p:extLst>
      <p:ext uri="{BB962C8B-B14F-4D97-AF65-F5344CB8AC3E}">
        <p14:creationId xmlns:p14="http://schemas.microsoft.com/office/powerpoint/2010/main" val="4277006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Invalid use of psychotropic medications</a:t>
            </a:r>
          </a:p>
        </p:txBody>
      </p:sp>
      <p:sp>
        <p:nvSpPr>
          <p:cNvPr id="3" name="Content Placeholder 2"/>
          <p:cNvSpPr>
            <a:spLocks noGrp="1"/>
          </p:cNvSpPr>
          <p:nvPr>
            <p:ph idx="1"/>
          </p:nvPr>
        </p:nvSpPr>
        <p:spPr/>
        <p:txBody>
          <a:bodyPr>
            <a:normAutofit/>
          </a:bodyPr>
          <a:lstStyle/>
          <a:p>
            <a:r>
              <a:rPr lang="en-US" sz="2000" dirty="0"/>
              <a:t>1.  Substitute medication use versus behavioral support</a:t>
            </a:r>
          </a:p>
          <a:p>
            <a:r>
              <a:rPr lang="en-US" sz="2000" dirty="0"/>
              <a:t>2.  Caregiver/family convenience</a:t>
            </a:r>
          </a:p>
          <a:p>
            <a:r>
              <a:rPr lang="en-US" sz="2000" dirty="0"/>
              <a:t>3.  Lack of assessment or reassessment-not getting to the root cause </a:t>
            </a:r>
          </a:p>
          <a:p>
            <a:pPr marL="914400" lvl="2" indent="0">
              <a:buNone/>
            </a:pPr>
            <a:endParaRPr lang="en-US" dirty="0"/>
          </a:p>
        </p:txBody>
      </p:sp>
    </p:spTree>
    <p:extLst>
      <p:ext uri="{BB962C8B-B14F-4D97-AF65-F5344CB8AC3E}">
        <p14:creationId xmlns:p14="http://schemas.microsoft.com/office/powerpoint/2010/main" val="997701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by Facility</a:t>
            </a:r>
            <a:br>
              <a:rPr lang="en-US" dirty="0"/>
            </a:br>
            <a:r>
              <a:rPr lang="en-US" dirty="0"/>
              <a:t>Causes of Behaviors</a:t>
            </a:r>
          </a:p>
        </p:txBody>
      </p:sp>
      <p:sp>
        <p:nvSpPr>
          <p:cNvPr id="3" name="Content Placeholder 2"/>
          <p:cNvSpPr>
            <a:spLocks noGrp="1"/>
          </p:cNvSpPr>
          <p:nvPr>
            <p:ph idx="1"/>
          </p:nvPr>
        </p:nvSpPr>
        <p:spPr/>
        <p:txBody>
          <a:bodyPr>
            <a:normAutofit/>
          </a:bodyPr>
          <a:lstStyle/>
          <a:p>
            <a:r>
              <a:rPr lang="en-US" sz="2400" dirty="0"/>
              <a:t>1.  Inability to communicate</a:t>
            </a:r>
          </a:p>
          <a:p>
            <a:r>
              <a:rPr lang="en-US" sz="2400" dirty="0"/>
              <a:t>2.  Difficulty with tasks or sequencing of tasks</a:t>
            </a:r>
          </a:p>
          <a:p>
            <a:r>
              <a:rPr lang="en-US" sz="2400" dirty="0"/>
              <a:t>3.  Unfamiliar surroundings</a:t>
            </a:r>
          </a:p>
          <a:p>
            <a:r>
              <a:rPr lang="en-US" sz="2400" dirty="0"/>
              <a:t>4.  Loud noises, busy environment</a:t>
            </a:r>
          </a:p>
          <a:p>
            <a:r>
              <a:rPr lang="en-US" sz="2400" dirty="0"/>
              <a:t>5.  Physical discomfort</a:t>
            </a:r>
          </a:p>
          <a:p>
            <a:pPr lvl="2"/>
            <a:r>
              <a:rPr lang="en-US" sz="2000" dirty="0"/>
              <a:t>Pain</a:t>
            </a:r>
          </a:p>
          <a:p>
            <a:pPr lvl="2"/>
            <a:r>
              <a:rPr lang="en-US" sz="2000" dirty="0"/>
              <a:t>Constipation</a:t>
            </a:r>
          </a:p>
          <a:p>
            <a:pPr lvl="2"/>
            <a:r>
              <a:rPr lang="en-US" sz="2000" dirty="0"/>
              <a:t>UTI</a:t>
            </a:r>
          </a:p>
        </p:txBody>
      </p:sp>
    </p:spTree>
    <p:extLst>
      <p:ext uri="{BB962C8B-B14F-4D97-AF65-F5344CB8AC3E}">
        <p14:creationId xmlns:p14="http://schemas.microsoft.com/office/powerpoint/2010/main" val="3499551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Considerations</a:t>
            </a:r>
          </a:p>
        </p:txBody>
      </p:sp>
      <p:sp>
        <p:nvSpPr>
          <p:cNvPr id="3" name="Content Placeholder 2"/>
          <p:cNvSpPr>
            <a:spLocks noGrp="1"/>
          </p:cNvSpPr>
          <p:nvPr>
            <p:ph idx="1"/>
          </p:nvPr>
        </p:nvSpPr>
        <p:spPr/>
        <p:txBody>
          <a:bodyPr>
            <a:normAutofit/>
          </a:bodyPr>
          <a:lstStyle/>
          <a:p>
            <a:r>
              <a:rPr lang="en-US" sz="2400" dirty="0"/>
              <a:t>Is the behavior persistent or harmful</a:t>
            </a:r>
          </a:p>
          <a:p>
            <a:r>
              <a:rPr lang="en-US" sz="2400" dirty="0"/>
              <a:t>Have all non-pharmacological or behavioral interventions</a:t>
            </a:r>
          </a:p>
          <a:p>
            <a:pPr lvl="1"/>
            <a:r>
              <a:rPr lang="en-US" sz="2200" dirty="0"/>
              <a:t>been attempted and documented</a:t>
            </a:r>
          </a:p>
          <a:p>
            <a:pPr lvl="1"/>
            <a:r>
              <a:rPr lang="en-US" sz="2200" dirty="0"/>
              <a:t>Use of behavioral logs</a:t>
            </a:r>
          </a:p>
          <a:p>
            <a:pPr lvl="1"/>
            <a:endParaRPr lang="en-US" sz="2200" dirty="0"/>
          </a:p>
          <a:p>
            <a:pPr marL="457200" lvl="1" indent="0">
              <a:buNone/>
            </a:pPr>
            <a:r>
              <a:rPr lang="en-US" sz="2200" dirty="0"/>
              <a:t>PSYCHOTROPIC MEDICATION IS THE LAST RESORT-NOT THE </a:t>
            </a:r>
          </a:p>
          <a:p>
            <a:pPr marL="457200" lvl="1" indent="0">
              <a:buNone/>
            </a:pPr>
            <a:r>
              <a:rPr lang="en-US" sz="2200" dirty="0"/>
              <a:t>					FIRST</a:t>
            </a:r>
          </a:p>
        </p:txBody>
      </p:sp>
    </p:spTree>
    <p:extLst>
      <p:ext uri="{BB962C8B-B14F-4D97-AF65-F5344CB8AC3E}">
        <p14:creationId xmlns:p14="http://schemas.microsoft.com/office/powerpoint/2010/main" val="3666998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CBRFs</a:t>
            </a:r>
            <a:br>
              <a:rPr lang="en-US" dirty="0"/>
            </a:br>
            <a:r>
              <a:rPr lang="en-US" dirty="0"/>
              <a:t>Quarterly Reviews</a:t>
            </a:r>
          </a:p>
        </p:txBody>
      </p:sp>
      <p:sp>
        <p:nvSpPr>
          <p:cNvPr id="3" name="Content Placeholder 2"/>
          <p:cNvSpPr>
            <a:spLocks noGrp="1"/>
          </p:cNvSpPr>
          <p:nvPr>
            <p:ph idx="1"/>
          </p:nvPr>
        </p:nvSpPr>
        <p:spPr/>
        <p:txBody>
          <a:bodyPr>
            <a:normAutofit/>
          </a:bodyPr>
          <a:lstStyle/>
          <a:p>
            <a:r>
              <a:rPr lang="en-US" sz="2000" dirty="0"/>
              <a:t>1.  DHS 83.37 (1) (h):  When a psychotropic medication is prescribed the CBRF shall do all of the following:</a:t>
            </a:r>
          </a:p>
          <a:p>
            <a:pPr lvl="1"/>
            <a:r>
              <a:rPr lang="en-US" sz="2000" dirty="0"/>
              <a:t>A.  Ensure the resident is reassessed by a pharmacist, practitioner or registered nurse, as needed, but at least quarterly for the desired responses and possible side effects of the medication.  The results of the assessment shall be documented in the resident’s recorded as required under s. DHS 83.42 (1) (n).</a:t>
            </a:r>
          </a:p>
          <a:p>
            <a:pPr lvl="1"/>
            <a:r>
              <a:rPr lang="en-US" sz="2000" dirty="0"/>
              <a:t>B.  Ensure all resident care staff understand the potential benefits and side effects of the medication.</a:t>
            </a:r>
          </a:p>
          <a:p>
            <a:pPr marL="457200" lvl="1" indent="0">
              <a:buNone/>
            </a:pPr>
            <a:endParaRPr lang="en-US" dirty="0"/>
          </a:p>
        </p:txBody>
      </p:sp>
    </p:spTree>
    <p:extLst>
      <p:ext uri="{BB962C8B-B14F-4D97-AF65-F5344CB8AC3E}">
        <p14:creationId xmlns:p14="http://schemas.microsoft.com/office/powerpoint/2010/main" val="726181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PRN Psychotropic Review Requirements for CBRFs</a:t>
            </a:r>
          </a:p>
        </p:txBody>
      </p:sp>
      <p:sp>
        <p:nvSpPr>
          <p:cNvPr id="3" name="Content Placeholder 2"/>
          <p:cNvSpPr>
            <a:spLocks noGrp="1"/>
          </p:cNvSpPr>
          <p:nvPr>
            <p:ph idx="1"/>
          </p:nvPr>
        </p:nvSpPr>
        <p:spPr/>
        <p:txBody>
          <a:bodyPr>
            <a:normAutofit/>
          </a:bodyPr>
          <a:lstStyle/>
          <a:p>
            <a:r>
              <a:rPr lang="en-US" sz="2000" dirty="0"/>
              <a:t>DHS 83.37 (1) (</a:t>
            </a:r>
            <a:r>
              <a:rPr lang="en-US" sz="2000" dirty="0" err="1"/>
              <a:t>i</a:t>
            </a:r>
            <a:r>
              <a:rPr lang="en-US" sz="2000" dirty="0"/>
              <a:t>): When a psychotropic medication is prescribed on an as needed basis for a resident, the CBRF shall do all of the following:</a:t>
            </a:r>
          </a:p>
          <a:p>
            <a:r>
              <a:rPr lang="en-US" sz="2000" dirty="0"/>
              <a:t>1.  The resident’s individual service plan shall include the rationale for use and a detailed description of the behaviors which indicate the need for administration of PRN psychotropic medications</a:t>
            </a:r>
          </a:p>
          <a:p>
            <a:r>
              <a:rPr lang="en-US" sz="2000" dirty="0"/>
              <a:t>2.  The administrator or qualified designee shall monitor at least monthly for the inappropriate use of PRN psychotropic medication, including but not limited to, use contrary to the ISP, presence of significant adverse side effects, use for discipline or staff convenience, or contrary to the intended use.</a:t>
            </a:r>
          </a:p>
        </p:txBody>
      </p:sp>
    </p:spTree>
    <p:extLst>
      <p:ext uri="{BB962C8B-B14F-4D97-AF65-F5344CB8AC3E}">
        <p14:creationId xmlns:p14="http://schemas.microsoft.com/office/powerpoint/2010/main" val="296057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07987-71BF-E5EB-931D-C6C75DF3A64A}"/>
              </a:ext>
            </a:extLst>
          </p:cNvPr>
          <p:cNvSpPr>
            <a:spLocks noGrp="1"/>
          </p:cNvSpPr>
          <p:nvPr>
            <p:ph type="title"/>
          </p:nvPr>
        </p:nvSpPr>
        <p:spPr/>
        <p:txBody>
          <a:bodyPr/>
          <a:lstStyle/>
          <a:p>
            <a:r>
              <a:rPr lang="en-US" dirty="0"/>
              <a:t>CMS DEFINITION OF PSYCHOTROPIC MEDICATION</a:t>
            </a:r>
          </a:p>
        </p:txBody>
      </p:sp>
      <p:sp>
        <p:nvSpPr>
          <p:cNvPr id="3" name="Content Placeholder 2">
            <a:extLst>
              <a:ext uri="{FF2B5EF4-FFF2-40B4-BE49-F238E27FC236}">
                <a16:creationId xmlns:a16="http://schemas.microsoft.com/office/drawing/2014/main" id="{22280DE1-6A33-F3C5-57B6-A0900CA09070}"/>
              </a:ext>
            </a:extLst>
          </p:cNvPr>
          <p:cNvSpPr>
            <a:spLocks noGrp="1"/>
          </p:cNvSpPr>
          <p:nvPr>
            <p:ph idx="1"/>
          </p:nvPr>
        </p:nvSpPr>
        <p:spPr/>
        <p:txBody>
          <a:bodyPr/>
          <a:lstStyle/>
          <a:p>
            <a:r>
              <a:rPr lang="en-US" dirty="0"/>
              <a:t>Any medication that restricts movement or cognition, or sedates or subdues a resident and is not used to treat an acceptable standard of practice medical or psychiatric condition</a:t>
            </a:r>
          </a:p>
          <a:p>
            <a:r>
              <a:rPr lang="en-US" dirty="0"/>
              <a:t>Goal of the new requirements is to reduce the amount of psychotropic medications used in the skilled care</a:t>
            </a:r>
          </a:p>
          <a:p>
            <a:pPr marL="0" indent="0">
              <a:buNone/>
            </a:pPr>
            <a:endParaRPr lang="en-US" dirty="0"/>
          </a:p>
        </p:txBody>
      </p:sp>
    </p:spTree>
    <p:extLst>
      <p:ext uri="{BB962C8B-B14F-4D97-AF65-F5344CB8AC3E}">
        <p14:creationId xmlns:p14="http://schemas.microsoft.com/office/powerpoint/2010/main" val="3970305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35C1-8777-F8DA-5F97-E6574E3086CC}"/>
              </a:ext>
            </a:extLst>
          </p:cNvPr>
          <p:cNvSpPr>
            <a:spLocks noGrp="1"/>
          </p:cNvSpPr>
          <p:nvPr>
            <p:ph type="title"/>
          </p:nvPr>
        </p:nvSpPr>
        <p:spPr/>
        <p:txBody>
          <a:bodyPr/>
          <a:lstStyle/>
          <a:p>
            <a:r>
              <a:rPr lang="en-US" dirty="0"/>
              <a:t>CMS REQUIREMENTS</a:t>
            </a:r>
          </a:p>
        </p:txBody>
      </p:sp>
      <p:sp>
        <p:nvSpPr>
          <p:cNvPr id="3" name="Content Placeholder 2">
            <a:extLst>
              <a:ext uri="{FF2B5EF4-FFF2-40B4-BE49-F238E27FC236}">
                <a16:creationId xmlns:a16="http://schemas.microsoft.com/office/drawing/2014/main" id="{4170B646-C464-6245-ACA9-AE8CD75739F1}"/>
              </a:ext>
            </a:extLst>
          </p:cNvPr>
          <p:cNvSpPr>
            <a:spLocks noGrp="1"/>
          </p:cNvSpPr>
          <p:nvPr>
            <p:ph idx="1"/>
          </p:nvPr>
        </p:nvSpPr>
        <p:spPr/>
        <p:txBody>
          <a:bodyPr/>
          <a:lstStyle/>
          <a:p>
            <a:r>
              <a:rPr lang="en-US" dirty="0"/>
              <a:t>1.  Informed consent-must include side effects and expected outcome</a:t>
            </a:r>
          </a:p>
          <a:p>
            <a:r>
              <a:rPr lang="en-US" dirty="0"/>
              <a:t>2.  Appropriate clinical diagnosis</a:t>
            </a:r>
          </a:p>
          <a:p>
            <a:r>
              <a:rPr lang="en-US" dirty="0"/>
              <a:t>3.  Dose reductions</a:t>
            </a:r>
          </a:p>
          <a:p>
            <a:r>
              <a:rPr lang="en-US" dirty="0"/>
              <a:t>4.  Behavior monitoring</a:t>
            </a:r>
          </a:p>
          <a:p>
            <a:endParaRPr lang="en-US" dirty="0"/>
          </a:p>
        </p:txBody>
      </p:sp>
    </p:spTree>
    <p:extLst>
      <p:ext uri="{BB962C8B-B14F-4D97-AF65-F5344CB8AC3E}">
        <p14:creationId xmlns:p14="http://schemas.microsoft.com/office/powerpoint/2010/main" val="714666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38337-6FA8-7CBA-A46E-D878EE6DBA9F}"/>
              </a:ext>
            </a:extLst>
          </p:cNvPr>
          <p:cNvSpPr>
            <a:spLocks noGrp="1"/>
          </p:cNvSpPr>
          <p:nvPr>
            <p:ph type="title"/>
          </p:nvPr>
        </p:nvSpPr>
        <p:spPr/>
        <p:txBody>
          <a:bodyPr/>
          <a:lstStyle/>
          <a:p>
            <a:r>
              <a:rPr lang="en-US" dirty="0"/>
              <a:t>CHEMICAL RESTRAINT</a:t>
            </a:r>
          </a:p>
        </p:txBody>
      </p:sp>
      <p:sp>
        <p:nvSpPr>
          <p:cNvPr id="3" name="Content Placeholder 2">
            <a:extLst>
              <a:ext uri="{FF2B5EF4-FFF2-40B4-BE49-F238E27FC236}">
                <a16:creationId xmlns:a16="http://schemas.microsoft.com/office/drawing/2014/main" id="{063AAFDB-9D73-444F-3E32-ACFB4CF0AEEC}"/>
              </a:ext>
            </a:extLst>
          </p:cNvPr>
          <p:cNvSpPr>
            <a:spLocks noGrp="1"/>
          </p:cNvSpPr>
          <p:nvPr>
            <p:ph idx="1"/>
          </p:nvPr>
        </p:nvSpPr>
        <p:spPr/>
        <p:txBody>
          <a:bodyPr/>
          <a:lstStyle/>
          <a:p>
            <a:r>
              <a:rPr lang="en-US" dirty="0"/>
              <a:t>Staff Convenience is described as a medication used to cause symptoms consistent with sedation and/or require less effort by staff to meet the resident’s needs.</a:t>
            </a:r>
          </a:p>
          <a:p>
            <a:r>
              <a:rPr lang="en-US" dirty="0"/>
              <a:t>Any medication that is used when less restrictive alternatives are available and could be used effectively</a:t>
            </a:r>
          </a:p>
          <a:p>
            <a:r>
              <a:rPr lang="en-US" dirty="0"/>
              <a:t>Any medication that is given without appropriate diagnosis or monitoring</a:t>
            </a:r>
          </a:p>
          <a:p>
            <a:r>
              <a:rPr lang="en-US" dirty="0"/>
              <a:t>F tag 605</a:t>
            </a:r>
          </a:p>
        </p:txBody>
      </p:sp>
    </p:spTree>
    <p:extLst>
      <p:ext uri="{BB962C8B-B14F-4D97-AF65-F5344CB8AC3E}">
        <p14:creationId xmlns:p14="http://schemas.microsoft.com/office/powerpoint/2010/main" val="4199819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80163-E698-E20B-CE7E-CAD4A9F6162B}"/>
              </a:ext>
            </a:extLst>
          </p:cNvPr>
          <p:cNvSpPr>
            <a:spLocks noGrp="1"/>
          </p:cNvSpPr>
          <p:nvPr>
            <p:ph type="title"/>
          </p:nvPr>
        </p:nvSpPr>
        <p:spPr/>
        <p:txBody>
          <a:bodyPr>
            <a:normAutofit fontScale="90000"/>
          </a:bodyPr>
          <a:lstStyle/>
          <a:p>
            <a:r>
              <a:rPr lang="en-US" dirty="0"/>
              <a:t>PRN PSYCHOTROPIC MEDICATIONS IN SKILLED CARE</a:t>
            </a:r>
            <a:br>
              <a:rPr lang="en-US" dirty="0"/>
            </a:br>
            <a:endParaRPr lang="en-US" dirty="0"/>
          </a:p>
        </p:txBody>
      </p:sp>
      <p:sp>
        <p:nvSpPr>
          <p:cNvPr id="3" name="Content Placeholder 2">
            <a:extLst>
              <a:ext uri="{FF2B5EF4-FFF2-40B4-BE49-F238E27FC236}">
                <a16:creationId xmlns:a16="http://schemas.microsoft.com/office/drawing/2014/main" id="{AB5CDC8A-6E3A-8986-8FFA-414E2B55A08D}"/>
              </a:ext>
            </a:extLst>
          </p:cNvPr>
          <p:cNvSpPr>
            <a:spLocks noGrp="1"/>
          </p:cNvSpPr>
          <p:nvPr>
            <p:ph idx="1"/>
          </p:nvPr>
        </p:nvSpPr>
        <p:spPr/>
        <p:txBody>
          <a:bodyPr/>
          <a:lstStyle/>
          <a:p>
            <a:r>
              <a:rPr lang="en-US" dirty="0"/>
              <a:t>With the new guidance from CMS PRN psychotropic medications should be used for 14 days only.  </a:t>
            </a:r>
          </a:p>
          <a:p>
            <a:r>
              <a:rPr lang="en-US" dirty="0"/>
              <a:t>Hospice patients are exempt from this requirement if the symptom relief is carefully documented at end of life.</a:t>
            </a:r>
          </a:p>
        </p:txBody>
      </p:sp>
    </p:spTree>
    <p:extLst>
      <p:ext uri="{BB962C8B-B14F-4D97-AF65-F5344CB8AC3E}">
        <p14:creationId xmlns:p14="http://schemas.microsoft.com/office/powerpoint/2010/main" val="38550951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PRN Psychotropic Review Requirements continued</a:t>
            </a:r>
          </a:p>
        </p:txBody>
      </p:sp>
      <p:sp>
        <p:nvSpPr>
          <p:cNvPr id="3" name="Content Placeholder 2"/>
          <p:cNvSpPr>
            <a:spLocks noGrp="1"/>
          </p:cNvSpPr>
          <p:nvPr>
            <p:ph idx="1"/>
          </p:nvPr>
        </p:nvSpPr>
        <p:spPr/>
        <p:txBody>
          <a:bodyPr>
            <a:normAutofit/>
          </a:bodyPr>
          <a:lstStyle/>
          <a:p>
            <a:pPr marL="0" indent="0">
              <a:buNone/>
            </a:pPr>
            <a:r>
              <a:rPr lang="en-US" sz="2000" dirty="0"/>
              <a:t>   Documentation in the resident’s record shall include the rationale for use, description of behaviors requiring PRN psychotropic medication, the effectiveness of the medication, the presence of any side effects, and monitoring for inappropriate use for each PRN psychotropic medication given</a:t>
            </a:r>
          </a:p>
        </p:txBody>
      </p:sp>
    </p:spTree>
    <p:extLst>
      <p:ext uri="{BB962C8B-B14F-4D97-AF65-F5344CB8AC3E}">
        <p14:creationId xmlns:p14="http://schemas.microsoft.com/office/powerpoint/2010/main" val="273575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023D-6A22-7CD4-E041-63917F9691FB}"/>
              </a:ext>
            </a:extLst>
          </p:cNvPr>
          <p:cNvSpPr>
            <a:spLocks noGrp="1"/>
          </p:cNvSpPr>
          <p:nvPr>
            <p:ph type="title"/>
          </p:nvPr>
        </p:nvSpPr>
        <p:spPr/>
        <p:txBody>
          <a:bodyPr/>
          <a:lstStyle/>
          <a:p>
            <a:r>
              <a:rPr lang="en-US" dirty="0"/>
              <a:t>ANTIPSYCHOTIC MEDICATIONS</a:t>
            </a:r>
          </a:p>
        </p:txBody>
      </p:sp>
      <p:sp>
        <p:nvSpPr>
          <p:cNvPr id="3" name="Content Placeholder 2">
            <a:extLst>
              <a:ext uri="{FF2B5EF4-FFF2-40B4-BE49-F238E27FC236}">
                <a16:creationId xmlns:a16="http://schemas.microsoft.com/office/drawing/2014/main" id="{2027212B-4C60-6CE8-3B6E-31F72D2BD19E}"/>
              </a:ext>
            </a:extLst>
          </p:cNvPr>
          <p:cNvSpPr>
            <a:spLocks noGrp="1"/>
          </p:cNvSpPr>
          <p:nvPr>
            <p:ph idx="1"/>
          </p:nvPr>
        </p:nvSpPr>
        <p:spPr/>
        <p:txBody>
          <a:bodyPr/>
          <a:lstStyle/>
          <a:p>
            <a:r>
              <a:rPr lang="en-US" dirty="0"/>
              <a:t>Used for very narrow diagnoses</a:t>
            </a:r>
          </a:p>
          <a:p>
            <a:pPr lvl="1"/>
            <a:r>
              <a:rPr lang="en-US" dirty="0"/>
              <a:t>A.  Schizophrenia</a:t>
            </a:r>
          </a:p>
          <a:p>
            <a:pPr lvl="1"/>
            <a:r>
              <a:rPr lang="en-US" dirty="0"/>
              <a:t>B.  Schizoaffective Disorder</a:t>
            </a:r>
          </a:p>
          <a:p>
            <a:pPr lvl="1"/>
            <a:r>
              <a:rPr lang="en-US" dirty="0"/>
              <a:t>C.  </a:t>
            </a:r>
            <a:r>
              <a:rPr lang="en-US" dirty="0" err="1"/>
              <a:t>Huntingtons</a:t>
            </a:r>
            <a:r>
              <a:rPr lang="en-US" dirty="0"/>
              <a:t> Disease</a:t>
            </a:r>
          </a:p>
          <a:p>
            <a:pPr lvl="1"/>
            <a:r>
              <a:rPr lang="en-US" dirty="0"/>
              <a:t>D.  Tourette’s </a:t>
            </a:r>
            <a:r>
              <a:rPr lang="en-US" dirty="0" err="1"/>
              <a:t>Sydrome</a:t>
            </a:r>
            <a:endParaRPr lang="en-US" dirty="0"/>
          </a:p>
          <a:p>
            <a:pPr lvl="1"/>
            <a:r>
              <a:rPr lang="en-US" dirty="0"/>
              <a:t>E.  Bipolar Disorder-if all other avenues of treatment are ineffective</a:t>
            </a:r>
          </a:p>
          <a:p>
            <a:pPr marL="457200" lvl="1"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2853076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F33B8-80B7-44EB-574F-93F182F31C49}"/>
              </a:ext>
            </a:extLst>
          </p:cNvPr>
          <p:cNvSpPr>
            <a:spLocks noGrp="1"/>
          </p:cNvSpPr>
          <p:nvPr>
            <p:ph type="title"/>
          </p:nvPr>
        </p:nvSpPr>
        <p:spPr/>
        <p:txBody>
          <a:bodyPr/>
          <a:lstStyle/>
          <a:p>
            <a:r>
              <a:rPr lang="en-US" dirty="0"/>
              <a:t>DOSE REDUCTION</a:t>
            </a:r>
          </a:p>
        </p:txBody>
      </p:sp>
      <p:sp>
        <p:nvSpPr>
          <p:cNvPr id="3" name="Content Placeholder 2">
            <a:extLst>
              <a:ext uri="{FF2B5EF4-FFF2-40B4-BE49-F238E27FC236}">
                <a16:creationId xmlns:a16="http://schemas.microsoft.com/office/drawing/2014/main" id="{45D6CF5E-A695-3D86-A9EE-32C837897599}"/>
              </a:ext>
            </a:extLst>
          </p:cNvPr>
          <p:cNvSpPr>
            <a:spLocks noGrp="1"/>
          </p:cNvSpPr>
          <p:nvPr>
            <p:ph idx="1"/>
          </p:nvPr>
        </p:nvSpPr>
        <p:spPr/>
        <p:txBody>
          <a:bodyPr/>
          <a:lstStyle/>
          <a:p>
            <a:r>
              <a:rPr lang="en-US" dirty="0"/>
              <a:t>.</a:t>
            </a:r>
          </a:p>
          <a:p>
            <a:pPr marL="0" indent="0">
              <a:buNone/>
            </a:pPr>
            <a:r>
              <a:rPr lang="en-US" dirty="0"/>
              <a:t>Dose reduction is described as a stepwise tapering of a dose to determine if symptoms, conditions or risks can be managed by a lower dose or if the medication can be discontinued</a:t>
            </a:r>
          </a:p>
          <a:p>
            <a:pPr marL="0" indent="0">
              <a:buNone/>
            </a:pPr>
            <a:r>
              <a:rPr lang="en-US" dirty="0"/>
              <a:t>CMS suggests dose reductions in 2 separate quarters with at least 1 month between reductions unless contraindicated</a:t>
            </a:r>
          </a:p>
          <a:p>
            <a:pPr marL="0" indent="0">
              <a:buNone/>
            </a:pPr>
            <a:r>
              <a:rPr lang="en-US" dirty="0"/>
              <a:t>Neurology First-See the Eldercare guidelines-looking at the  symptoms and taking non medication approaches to the symptoms.</a:t>
            </a:r>
          </a:p>
        </p:txBody>
      </p:sp>
    </p:spTree>
    <p:extLst>
      <p:ext uri="{BB962C8B-B14F-4D97-AF65-F5344CB8AC3E}">
        <p14:creationId xmlns:p14="http://schemas.microsoft.com/office/powerpoint/2010/main" val="2857512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Maximizing the resident’s well-being while minimizing the hazards</a:t>
            </a:r>
          </a:p>
        </p:txBody>
      </p:sp>
      <p:sp>
        <p:nvSpPr>
          <p:cNvPr id="3" name="Content Placeholder 2"/>
          <p:cNvSpPr>
            <a:spLocks noGrp="1"/>
          </p:cNvSpPr>
          <p:nvPr>
            <p:ph idx="1"/>
          </p:nvPr>
        </p:nvSpPr>
        <p:spPr/>
        <p:txBody>
          <a:bodyPr>
            <a:normAutofit/>
          </a:bodyPr>
          <a:lstStyle/>
          <a:p>
            <a:r>
              <a:rPr lang="en-US" sz="2000" dirty="0"/>
              <a:t>1.  Start at the lowest dose possible, increase slowly.  May take weeks to reach desired effects</a:t>
            </a:r>
          </a:p>
          <a:p>
            <a:r>
              <a:rPr lang="en-US" sz="2000" dirty="0"/>
              <a:t>2.  Each drug has its own set of actions and side effects and should be evaluated in terms of each user’s medical status, including interactions with other medications</a:t>
            </a:r>
          </a:p>
          <a:p>
            <a:r>
              <a:rPr lang="en-US" sz="2000" dirty="0"/>
              <a:t>3.  Consider the effect of each psychotropic medication individually</a:t>
            </a:r>
          </a:p>
          <a:p>
            <a:r>
              <a:rPr lang="en-US" sz="2000" dirty="0"/>
              <a:t>4.  Remember that any drug whether prescription or OTC can cause problems in some residents.</a:t>
            </a:r>
          </a:p>
        </p:txBody>
      </p:sp>
    </p:spTree>
    <p:extLst>
      <p:ext uri="{BB962C8B-B14F-4D97-AF65-F5344CB8AC3E}">
        <p14:creationId xmlns:p14="http://schemas.microsoft.com/office/powerpoint/2010/main" val="737555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Informed consent</a:t>
            </a:r>
          </a:p>
        </p:txBody>
      </p:sp>
      <p:sp>
        <p:nvSpPr>
          <p:cNvPr id="3" name="Content Placeholder 2"/>
          <p:cNvSpPr>
            <a:spLocks noGrp="1"/>
          </p:cNvSpPr>
          <p:nvPr>
            <p:ph idx="1"/>
          </p:nvPr>
        </p:nvSpPr>
        <p:spPr/>
        <p:txBody>
          <a:bodyPr>
            <a:normAutofit/>
          </a:bodyPr>
          <a:lstStyle/>
          <a:p>
            <a:r>
              <a:rPr lang="en-US" sz="2400" dirty="0"/>
              <a:t>In non-emergency situations, physicians or other service providers must obtain informed consent from the resident or activated POA/guardian before giving a resident psychotropic medications</a:t>
            </a:r>
          </a:p>
          <a:p>
            <a:pPr lvl="1"/>
            <a:r>
              <a:rPr lang="en-US" sz="2200" dirty="0"/>
              <a:t>Consent is based on being voluntary; informed of side effects, benefits and alternatives; provided by a person who is competent to give the consent </a:t>
            </a:r>
          </a:p>
        </p:txBody>
      </p:sp>
    </p:spTree>
    <p:extLst>
      <p:ext uri="{BB962C8B-B14F-4D97-AF65-F5344CB8AC3E}">
        <p14:creationId xmlns:p14="http://schemas.microsoft.com/office/powerpoint/2010/main" val="2263143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57FBF-C99B-B963-7065-3CA50E7EEB2B}"/>
              </a:ext>
            </a:extLst>
          </p:cNvPr>
          <p:cNvSpPr>
            <a:spLocks noGrp="1"/>
          </p:cNvSpPr>
          <p:nvPr>
            <p:ph type="title"/>
          </p:nvPr>
        </p:nvSpPr>
        <p:spPr/>
        <p:txBody>
          <a:bodyPr/>
          <a:lstStyle/>
          <a:p>
            <a:r>
              <a:rPr lang="en-US" dirty="0"/>
              <a:t>IM PSYCHOTROPIC MEDICATIONS</a:t>
            </a:r>
          </a:p>
        </p:txBody>
      </p:sp>
      <p:sp>
        <p:nvSpPr>
          <p:cNvPr id="3" name="Content Placeholder 2">
            <a:extLst>
              <a:ext uri="{FF2B5EF4-FFF2-40B4-BE49-F238E27FC236}">
                <a16:creationId xmlns:a16="http://schemas.microsoft.com/office/drawing/2014/main" id="{E397115D-98A5-F14D-1444-E6EA90435A91}"/>
              </a:ext>
            </a:extLst>
          </p:cNvPr>
          <p:cNvSpPr>
            <a:spLocks noGrp="1"/>
          </p:cNvSpPr>
          <p:nvPr>
            <p:ph idx="1"/>
          </p:nvPr>
        </p:nvSpPr>
        <p:spPr/>
        <p:txBody>
          <a:bodyPr/>
          <a:lstStyle/>
          <a:p>
            <a:r>
              <a:rPr lang="en-US" dirty="0"/>
              <a:t>Is usually considered an “involuntary” administered medication by CMS with limited exceptions</a:t>
            </a:r>
          </a:p>
          <a:p>
            <a:r>
              <a:rPr lang="en-US" dirty="0"/>
              <a:t>Usually needs a court order to be given if involuntary.</a:t>
            </a:r>
          </a:p>
          <a:p>
            <a:r>
              <a:rPr lang="en-US" dirty="0"/>
              <a:t>Emergency Rooms don’t have the same restrictions that skilled care does</a:t>
            </a:r>
          </a:p>
          <a:p>
            <a:endParaRPr lang="en-US" dirty="0"/>
          </a:p>
        </p:txBody>
      </p:sp>
    </p:spTree>
    <p:extLst>
      <p:ext uri="{BB962C8B-B14F-4D97-AF65-F5344CB8AC3E}">
        <p14:creationId xmlns:p14="http://schemas.microsoft.com/office/powerpoint/2010/main" val="1839461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3A4DB-9623-26A3-827A-D4E0DAF45B0A}"/>
              </a:ext>
            </a:extLst>
          </p:cNvPr>
          <p:cNvSpPr>
            <a:spLocks noGrp="1"/>
          </p:cNvSpPr>
          <p:nvPr>
            <p:ph type="title"/>
          </p:nvPr>
        </p:nvSpPr>
        <p:spPr/>
        <p:txBody>
          <a:bodyPr/>
          <a:lstStyle/>
          <a:p>
            <a:r>
              <a:rPr lang="en-US" dirty="0"/>
              <a:t>TARDIVE DYSKINESIA</a:t>
            </a:r>
          </a:p>
        </p:txBody>
      </p:sp>
      <p:sp>
        <p:nvSpPr>
          <p:cNvPr id="3" name="Content Placeholder 2">
            <a:extLst>
              <a:ext uri="{FF2B5EF4-FFF2-40B4-BE49-F238E27FC236}">
                <a16:creationId xmlns:a16="http://schemas.microsoft.com/office/drawing/2014/main" id="{0A4DE633-B9C3-34C3-25B1-5BCC2B19910C}"/>
              </a:ext>
            </a:extLst>
          </p:cNvPr>
          <p:cNvSpPr>
            <a:spLocks noGrp="1"/>
          </p:cNvSpPr>
          <p:nvPr>
            <p:ph idx="1"/>
          </p:nvPr>
        </p:nvSpPr>
        <p:spPr/>
        <p:txBody>
          <a:bodyPr/>
          <a:lstStyle/>
          <a:p>
            <a:r>
              <a:rPr lang="en-US" dirty="0"/>
              <a:t>This is a neurological syndrome characterized by involuntary, repetitive body movements</a:t>
            </a:r>
          </a:p>
          <a:p>
            <a:r>
              <a:rPr lang="en-US" dirty="0"/>
              <a:t>Is a side effect of antipsychotic medications</a:t>
            </a:r>
          </a:p>
          <a:p>
            <a:r>
              <a:rPr lang="en-US" dirty="0"/>
              <a:t>Can be mild to severe in nature</a:t>
            </a:r>
          </a:p>
          <a:p>
            <a:r>
              <a:rPr lang="en-US" dirty="0"/>
              <a:t>Causes twitching, shaking, jerking, facial grimacing, rapid eye movements.</a:t>
            </a:r>
          </a:p>
          <a:p>
            <a:r>
              <a:rPr lang="en-US" dirty="0"/>
              <a:t>Some examples are finger tapping, and constant blinking.</a:t>
            </a:r>
          </a:p>
          <a:p>
            <a:r>
              <a:rPr lang="en-US" dirty="0"/>
              <a:t>Screening for Tardive Dyskinesia is necessary </a:t>
            </a:r>
          </a:p>
        </p:txBody>
      </p:sp>
    </p:spTree>
    <p:extLst>
      <p:ext uri="{BB962C8B-B14F-4D97-AF65-F5344CB8AC3E}">
        <p14:creationId xmlns:p14="http://schemas.microsoft.com/office/powerpoint/2010/main" val="4019460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DISCUS/AIMES</a:t>
            </a:r>
            <a:br>
              <a:rPr lang="en-US" dirty="0"/>
            </a:br>
            <a:r>
              <a:rPr lang="en-US" sz="2400" dirty="0"/>
              <a:t>Used to identify symptoms of Tardive Dyskinesia</a:t>
            </a:r>
            <a:endParaRPr lang="en-US" dirty="0"/>
          </a:p>
        </p:txBody>
      </p:sp>
      <p:sp>
        <p:nvSpPr>
          <p:cNvPr id="3" name="Content Placeholder 2"/>
          <p:cNvSpPr>
            <a:spLocks noGrp="1"/>
          </p:cNvSpPr>
          <p:nvPr>
            <p:ph idx="1"/>
          </p:nvPr>
        </p:nvSpPr>
        <p:spPr/>
        <p:txBody>
          <a:bodyPr>
            <a:normAutofit/>
          </a:bodyPr>
          <a:lstStyle/>
          <a:p>
            <a:r>
              <a:rPr lang="en-US" sz="2400" dirty="0"/>
              <a:t>1.  Required monitoring for most antipsychotic medications</a:t>
            </a:r>
          </a:p>
          <a:p>
            <a:r>
              <a:rPr lang="en-US" sz="2400" dirty="0"/>
              <a:t>2.  Need to be trained to do</a:t>
            </a:r>
          </a:p>
          <a:p>
            <a:r>
              <a:rPr lang="en-US" sz="2400" dirty="0"/>
              <a:t>3.  Done initially as a baseline, then every 6 months</a:t>
            </a:r>
          </a:p>
          <a:p>
            <a:r>
              <a:rPr lang="en-US" sz="2400" dirty="0"/>
              <a:t>4.  Done 3 months after medication is discontinued</a:t>
            </a:r>
          </a:p>
          <a:p>
            <a:r>
              <a:rPr lang="en-US" sz="2400" dirty="0"/>
              <a:t>5.  Needs to be signed by rater and then physician or designee.</a:t>
            </a:r>
          </a:p>
          <a:p>
            <a:r>
              <a:rPr lang="en-US" sz="2400" dirty="0"/>
              <a:t>6.  Needs to be retained in </a:t>
            </a:r>
            <a:r>
              <a:rPr lang="en-US" sz="2400"/>
              <a:t>the resident’s chart</a:t>
            </a:r>
            <a:endParaRPr lang="en-US" sz="2400" dirty="0"/>
          </a:p>
        </p:txBody>
      </p:sp>
    </p:spTree>
    <p:extLst>
      <p:ext uri="{BB962C8B-B14F-4D97-AF65-F5344CB8AC3E}">
        <p14:creationId xmlns:p14="http://schemas.microsoft.com/office/powerpoint/2010/main" val="2400374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6E51E-E7EB-AB42-FE64-CCBCC8ED150D}"/>
              </a:ext>
            </a:extLst>
          </p:cNvPr>
          <p:cNvSpPr>
            <a:spLocks noGrp="1"/>
          </p:cNvSpPr>
          <p:nvPr>
            <p:ph type="title"/>
          </p:nvPr>
        </p:nvSpPr>
        <p:spPr/>
        <p:txBody>
          <a:bodyPr/>
          <a:lstStyle/>
          <a:p>
            <a:r>
              <a:rPr lang="en-US" dirty="0"/>
              <a:t>NEW RESEARCH </a:t>
            </a:r>
          </a:p>
        </p:txBody>
      </p:sp>
      <p:sp>
        <p:nvSpPr>
          <p:cNvPr id="3" name="Content Placeholder 2">
            <a:extLst>
              <a:ext uri="{FF2B5EF4-FFF2-40B4-BE49-F238E27FC236}">
                <a16:creationId xmlns:a16="http://schemas.microsoft.com/office/drawing/2014/main" id="{54A5E080-76B6-4F11-3E1A-280FEDDE3244}"/>
              </a:ext>
            </a:extLst>
          </p:cNvPr>
          <p:cNvSpPr>
            <a:spLocks noGrp="1"/>
          </p:cNvSpPr>
          <p:nvPr>
            <p:ph idx="1"/>
          </p:nvPr>
        </p:nvSpPr>
        <p:spPr/>
        <p:txBody>
          <a:bodyPr/>
          <a:lstStyle/>
          <a:p>
            <a:r>
              <a:rPr lang="en-US" dirty="0"/>
              <a:t>1. Some antidepressants called SSRI may be a causative factor in developing frontal lobe dementia</a:t>
            </a:r>
          </a:p>
          <a:p>
            <a:r>
              <a:rPr lang="en-US" dirty="0"/>
              <a:t>2.  Antipsychotic medications in the elderly can cause death at a much higher rate-black box warnings</a:t>
            </a:r>
          </a:p>
          <a:p>
            <a:r>
              <a:rPr lang="en-US" dirty="0"/>
              <a:t>3.  New medication being tested for </a:t>
            </a:r>
            <a:r>
              <a:rPr lang="en-US" dirty="0" err="1"/>
              <a:t>Huntingtons</a:t>
            </a:r>
            <a:r>
              <a:rPr lang="en-US" dirty="0"/>
              <a:t> Disease</a:t>
            </a:r>
          </a:p>
        </p:txBody>
      </p:sp>
    </p:spTree>
    <p:extLst>
      <p:ext uri="{BB962C8B-B14F-4D97-AF65-F5344CB8AC3E}">
        <p14:creationId xmlns:p14="http://schemas.microsoft.com/office/powerpoint/2010/main" val="999437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A573A-2330-1553-8B90-3CE20AE4A10A}"/>
              </a:ext>
            </a:extLst>
          </p:cNvPr>
          <p:cNvSpPr>
            <a:spLocks noGrp="1"/>
          </p:cNvSpPr>
          <p:nvPr>
            <p:ph type="title"/>
          </p:nvPr>
        </p:nvSpPr>
        <p:spPr/>
        <p:txBody>
          <a:bodyPr/>
          <a:lstStyle/>
          <a:p>
            <a:r>
              <a:rPr lang="en-US" dirty="0"/>
              <a:t>INTERNET QUALITY IMPROVEMENT AND EVALUATION SYSTEM (IQIES)</a:t>
            </a:r>
          </a:p>
        </p:txBody>
      </p:sp>
      <p:sp>
        <p:nvSpPr>
          <p:cNvPr id="3" name="Content Placeholder 2">
            <a:extLst>
              <a:ext uri="{FF2B5EF4-FFF2-40B4-BE49-F238E27FC236}">
                <a16:creationId xmlns:a16="http://schemas.microsoft.com/office/drawing/2014/main" id="{6B812204-77A6-A303-D3C1-6072F085B575}"/>
              </a:ext>
            </a:extLst>
          </p:cNvPr>
          <p:cNvSpPr>
            <a:spLocks noGrp="1"/>
          </p:cNvSpPr>
          <p:nvPr>
            <p:ph idx="1"/>
          </p:nvPr>
        </p:nvSpPr>
        <p:spPr/>
        <p:txBody>
          <a:bodyPr/>
          <a:lstStyle/>
          <a:p>
            <a:r>
              <a:rPr lang="en-US" dirty="0"/>
              <a:t>1. Check this the 3</a:t>
            </a:r>
            <a:r>
              <a:rPr lang="en-US" baseline="30000" dirty="0"/>
              <a:t>rd</a:t>
            </a:r>
            <a:r>
              <a:rPr lang="en-US" dirty="0"/>
              <a:t> week of each month for your preview report</a:t>
            </a:r>
          </a:p>
          <a:p>
            <a:r>
              <a:rPr lang="en-US" dirty="0"/>
              <a:t>a. Audit charts</a:t>
            </a:r>
          </a:p>
          <a:p>
            <a:r>
              <a:rPr lang="en-US" dirty="0"/>
              <a:t>b. Identify claims only triggers-look for those not coded for antipsychotic use on the MDS</a:t>
            </a:r>
          </a:p>
          <a:p>
            <a:r>
              <a:rPr lang="en-US" dirty="0"/>
              <a:t>c. PRN antipsychotic medication orders will trigger even when used sparingly or not at all</a:t>
            </a:r>
          </a:p>
          <a:p>
            <a:r>
              <a:rPr lang="en-US" dirty="0"/>
              <a:t>2. Check diagnoses and validate</a:t>
            </a:r>
          </a:p>
          <a:p>
            <a:r>
              <a:rPr lang="en-US" dirty="0"/>
              <a:t>a. verify documentation-formal diagnosis</a:t>
            </a:r>
          </a:p>
          <a:p>
            <a:r>
              <a:rPr lang="en-US" dirty="0"/>
              <a:t>B. review coding accuracy</a:t>
            </a:r>
          </a:p>
        </p:txBody>
      </p:sp>
    </p:spTree>
    <p:extLst>
      <p:ext uri="{BB962C8B-B14F-4D97-AF65-F5344CB8AC3E}">
        <p14:creationId xmlns:p14="http://schemas.microsoft.com/office/powerpoint/2010/main" val="2178504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06B02-B1BA-7975-81AA-D3ADB46C1502}"/>
              </a:ext>
            </a:extLst>
          </p:cNvPr>
          <p:cNvSpPr>
            <a:spLocks noGrp="1"/>
          </p:cNvSpPr>
          <p:nvPr>
            <p:ph type="title"/>
          </p:nvPr>
        </p:nvSpPr>
        <p:spPr/>
        <p:txBody>
          <a:bodyPr/>
          <a:lstStyle/>
          <a:p>
            <a:r>
              <a:rPr lang="en-US" dirty="0"/>
              <a:t>IQIES CONTINUED</a:t>
            </a:r>
          </a:p>
        </p:txBody>
      </p:sp>
      <p:sp>
        <p:nvSpPr>
          <p:cNvPr id="3" name="Content Placeholder 2">
            <a:extLst>
              <a:ext uri="{FF2B5EF4-FFF2-40B4-BE49-F238E27FC236}">
                <a16:creationId xmlns:a16="http://schemas.microsoft.com/office/drawing/2014/main" id="{CE587ED6-3B8E-C1CB-6F02-12AEC154D29F}"/>
              </a:ext>
            </a:extLst>
          </p:cNvPr>
          <p:cNvSpPr>
            <a:spLocks noGrp="1"/>
          </p:cNvSpPr>
          <p:nvPr>
            <p:ph idx="1"/>
          </p:nvPr>
        </p:nvSpPr>
        <p:spPr/>
        <p:txBody>
          <a:bodyPr/>
          <a:lstStyle/>
          <a:p>
            <a:r>
              <a:rPr lang="en-US" dirty="0"/>
              <a:t>3. Audit antipsychotic orders and supporting documentation</a:t>
            </a:r>
          </a:p>
          <a:p>
            <a:r>
              <a:rPr lang="en-US" dirty="0"/>
              <a:t>a. Consultant pharmacist to flag any ICD10 code not appropriate</a:t>
            </a:r>
          </a:p>
          <a:p>
            <a:r>
              <a:rPr lang="en-US" dirty="0"/>
              <a:t>b. Look for lack of documentation for the clinical rational in the record</a:t>
            </a:r>
          </a:p>
          <a:p>
            <a:r>
              <a:rPr lang="en-US" dirty="0"/>
              <a:t>c. Hospital returns-with new antipsychotic orders-evaluate for need</a:t>
            </a:r>
          </a:p>
          <a:p>
            <a:r>
              <a:rPr lang="en-US" dirty="0"/>
              <a:t>d. Verify all PRN orders have 14 day expiration order</a:t>
            </a:r>
          </a:p>
          <a:p>
            <a:r>
              <a:rPr lang="en-US" dirty="0"/>
              <a:t>e. ensure gradual dose reductions are being attempted</a:t>
            </a:r>
          </a:p>
          <a:p>
            <a:r>
              <a:rPr lang="en-US" dirty="0"/>
              <a:t>***New residents may not trigger this QM during the first 100 days of their stay.</a:t>
            </a:r>
          </a:p>
        </p:txBody>
      </p:sp>
    </p:spTree>
    <p:extLst>
      <p:ext uri="{BB962C8B-B14F-4D97-AF65-F5344CB8AC3E}">
        <p14:creationId xmlns:p14="http://schemas.microsoft.com/office/powerpoint/2010/main" val="1853850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pic>
        <p:nvPicPr>
          <p:cNvPr id="6" name="Content Placeholder 5" descr="Man holding his face">
            <a:extLst>
              <a:ext uri="{FF2B5EF4-FFF2-40B4-BE49-F238E27FC236}">
                <a16:creationId xmlns:a16="http://schemas.microsoft.com/office/drawing/2014/main" id="{9D18C211-73D6-AD05-6A37-7D157B1DB7C8}"/>
              </a:ext>
            </a:extLst>
          </p:cNvPr>
          <p:cNvPicPr>
            <a:picLocks noGrp="1" noChangeAspect="1"/>
          </p:cNvPicPr>
          <p:nvPr>
            <p:ph idx="1"/>
          </p:nvPr>
        </p:nvPicPr>
        <p:blipFill>
          <a:blip r:embed="rId2"/>
          <a:stretch>
            <a:fillRect/>
          </a:stretch>
        </p:blipFill>
        <p:spPr>
          <a:xfrm>
            <a:off x="2064941" y="2160588"/>
            <a:ext cx="5822155" cy="3881437"/>
          </a:xfrm>
        </p:spPr>
      </p:pic>
      <p:sp>
        <p:nvSpPr>
          <p:cNvPr id="4" name="Cloud Callout 3"/>
          <p:cNvSpPr/>
          <p:nvPr/>
        </p:nvSpPr>
        <p:spPr>
          <a:xfrm rot="159062">
            <a:off x="331061" y="70312"/>
            <a:ext cx="3090656" cy="2174071"/>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992670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354</TotalTime>
  <Words>1872</Words>
  <Application>Microsoft Office PowerPoint</Application>
  <PresentationFormat>Widescreen</PresentationFormat>
  <Paragraphs>236</Paragraphs>
  <Slides>39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Trebuchet MS</vt:lpstr>
      <vt:lpstr>Wingdings 3</vt:lpstr>
      <vt:lpstr>Facet</vt:lpstr>
      <vt:lpstr>Psychotropic Medication</vt:lpstr>
      <vt:lpstr>What is it?</vt:lpstr>
      <vt:lpstr>Categories of Behavior Medications</vt:lpstr>
      <vt:lpstr>Antipsychotic Medication </vt:lpstr>
      <vt:lpstr>Mood Stabilizers Treats Schizoaffective disorder, bipolar disorder, etc. </vt:lpstr>
      <vt:lpstr>Antidepressants Treats depression, OCD, anxiety Some are used to treat peripheral neuropathy </vt:lpstr>
      <vt:lpstr>Antidepressants continued</vt:lpstr>
      <vt:lpstr>Antianxiety Treats anxiety, aids sleep</vt:lpstr>
      <vt:lpstr>Anxiolytics continues</vt:lpstr>
      <vt:lpstr>Stimulants Treat ADHD, narcolepsy, treatment-resistant depression</vt:lpstr>
      <vt:lpstr>Sedating Antihistamines When used for insomnia or anxiety</vt:lpstr>
      <vt:lpstr>Seizure medications  When used for behaviors</vt:lpstr>
      <vt:lpstr>DEMENTIA MEDICATIONS</vt:lpstr>
      <vt:lpstr>PARKINSON’S DELUSIONS/HALLUCINATIONS</vt:lpstr>
      <vt:lpstr>Serious Side Effects- Serotonin Syndrome </vt:lpstr>
      <vt:lpstr>Serious side effects Neuroleptic Malignant Syndrome</vt:lpstr>
      <vt:lpstr>Serious Side Effects Medications that affect the body’s ability to regulate temperature</vt:lpstr>
      <vt:lpstr>Medications Not Indicated for these behaviors </vt:lpstr>
      <vt:lpstr>Invalid use of psychotropic medications</vt:lpstr>
      <vt:lpstr>Monitoring by Facility Causes of Behaviors</vt:lpstr>
      <vt:lpstr>Behavioral Considerations</vt:lpstr>
      <vt:lpstr>Requirements for CBRFs Quarterly Reviews</vt:lpstr>
      <vt:lpstr>PRN Psychotropic Review Requirements for CBRFs</vt:lpstr>
      <vt:lpstr>CMS DEFINITION OF PSYCHOTROPIC MEDICATION</vt:lpstr>
      <vt:lpstr>CMS REQUIREMENTS</vt:lpstr>
      <vt:lpstr>CHEMICAL RESTRAINT</vt:lpstr>
      <vt:lpstr>PRN PSYCHOTROPIC MEDICATIONS IN SKILLED CARE </vt:lpstr>
      <vt:lpstr>PRN Psychotropic Review Requirements continued</vt:lpstr>
      <vt:lpstr>ANTIPSYCHOTIC MEDICATIONS</vt:lpstr>
      <vt:lpstr>DOSE REDUCTION</vt:lpstr>
      <vt:lpstr>Maximizing the resident’s well-being while minimizing the hazards</vt:lpstr>
      <vt:lpstr>Informed consent</vt:lpstr>
      <vt:lpstr>IM PSYCHOTROPIC MEDICATIONS</vt:lpstr>
      <vt:lpstr>TARDIVE DYSKINESIA</vt:lpstr>
      <vt:lpstr>DISCUS/AIMES Used to identify symptoms of Tardive Dyskinesia</vt:lpstr>
      <vt:lpstr>NEW RESEARCH </vt:lpstr>
      <vt:lpstr>INTERNET QUALITY IMPROVEMENT AND EVALUATION SYSTEM (IQIES)</vt:lpstr>
      <vt:lpstr>IQIES CONTINUED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Psychotropic Medication</dc:title>
  <dc:creator>Oakridge Gardens</dc:creator>
  <cp:lastModifiedBy>Senn, Fawn F</cp:lastModifiedBy>
  <cp:revision>31</cp:revision>
  <dcterms:created xsi:type="dcterms:W3CDTF">2016-09-02T15:33:23Z</dcterms:created>
  <dcterms:modified xsi:type="dcterms:W3CDTF">2026-04-07T19:20:25Z</dcterms:modified>
</cp:coreProperties>
</file>