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5" r:id="rId11"/>
    <p:sldId id="266" r:id="rId12"/>
    <p:sldId id="267" r:id="rId13"/>
    <p:sldId id="268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669CBA8-F731-4968-8447-A102865B512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C0915E-D993-4934-8332-078D2B6F9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 sure to tell the audience: “The opinions expressed here are not necessarily the opinions of the Dept. of justice or the Attorney General”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30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MFCU</a:t>
            </a:r>
            <a:r>
              <a:rPr lang="en-US" dirty="0"/>
              <a:t> must exist in every state by statute.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They were established into law in 1977 by Congress/President Carter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There is also a National Association of Medicaid Fraud Control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They provide training and networking for all 53 Medicaid Fraud </a:t>
            </a:r>
            <a:r>
              <a:rPr lang="en-US"/>
              <a:t>Control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All </a:t>
            </a:r>
            <a:r>
              <a:rPr lang="en-US" dirty="0"/>
              <a:t>of us attend the trainings and an annual conference.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58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size of the units are dependent upon area population, so varies across the country.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7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At times we work with other state units on multi-state cases, assist in locating suspects/victims/witnesses/intel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also work with the FBI on larger cases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Depending on the circumstances of a smaller case, we may refer it to local authorities.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47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penalties for Medicaid fraud crimes are dependent upon severity and durations of the crimes.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30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most common crimes we prosecute but are not limited to these.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72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415" indent="-34941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“Abuse” is considered as physical, sexual, emotional, treatment without consent, unreasonable confinement, deprivation of food/shelter/clothing/personal care/basic needs. “Individual at risk” considered as elder adult or vulnerable adult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18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22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4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04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38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0915E-D993-4934-8332-078D2B6F9A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13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57C6-12C6-6169-4533-6CCC0D518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52020-5907-DBF2-BE09-FB9A577E0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EA7DC-F458-37CB-7E51-31344A0F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F1A64-8AAE-EB92-1D8C-762DC2FC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1D1C4-0079-B171-8FCC-B54A43C2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7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F9D92-399F-6FDF-B651-EC07747E4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E0EAA-516C-2A53-65C1-67C4DAA42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07188-FACD-EB17-6DFF-0B69D28C8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0E69B-F309-7188-51AB-9458E34E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10C6E-B6FA-6719-77F7-EF6B97FF7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8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21036-B1D5-C11C-3588-D07BC84B5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598FB-F12D-4852-925D-E9AD32486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F6F2B-C69D-86B4-CD6D-621925B6F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A9CB5-D228-DEB0-5D3B-6BE0097EC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FEE62-60C1-7983-C41F-9101C1DCA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31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AC4CF-1E8A-A52C-7103-065B6661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D4B4C-67AC-D6EF-FD5B-C45317583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14765-49BD-632D-8C24-40C774FB9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25FD3-EA6A-284D-A52E-963EC8EF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1AEFBD-4C7A-599D-095B-2DF29D35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03440-E332-B5F1-F2D4-88C76738A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5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0C172-DC4D-B7DD-F7E8-99C441E22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C4DE3-46BB-4F28-6496-C26443126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45FED-3173-950C-4217-F0C519396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942256-03C3-FE33-7683-A985EC68CE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37E620-D891-EE6F-DCAE-804FDF899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EA9AC-7531-7C2F-709D-F678BEB9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91331E-126F-FF4D-27EC-4705D0ED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08B8A-4E48-5E92-B031-EAA9006C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58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BF1D-E87B-81DD-9DA8-0D622057B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F98A3-B4A4-90DC-4E56-30F08A9FC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DA891-FDF1-2C05-0E67-C23C588C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1152B-1928-21C0-E3AA-5FA23646C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1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3C37FD-BBCF-CFC8-D7AF-544479FF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7B92A-1243-F55F-F08A-A380B47E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7F9A2-3057-4690-F9B9-136E8360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A49E-A4C4-1D24-CB1B-E69488663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9CC67-72B8-7D55-A657-2EB11277B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407FF-BFA2-75EC-48AE-50E920C43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30776-DFE4-A3A7-546A-2530CB05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1610A-E6B8-8AE3-D6E6-7BE93FBE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9C5CF-E883-679C-1FEF-6D64C259A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93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FBB3D-9CA5-6AF0-2C32-767CE2534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F6A41E-5542-252F-0DEF-113D08CB2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1E05A-087E-5048-2D0F-E2D3FE5D0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C9387-BFE1-039F-7400-7ACE0A574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287A0-4D01-A3C5-3EC0-FC489E35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9B288-D2E3-0A53-CEB0-097CC3ECB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7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FA267-DFE8-973B-ACB5-033135D2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2453F-04CC-3311-6207-A826E4D64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3A4FC-1AEA-9AE5-7680-157E3E67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B7988-4C74-20BF-5395-866267765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DD061-1CCB-69B9-FA36-92FE000A6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8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4303E0-5FB9-BE7F-06D5-3390F2E508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1E7506-0A5E-64B4-DECC-13B01FDA0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2790A-EB7A-28C6-3444-6C2EA56EE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BC785-AADE-3C1F-97B9-A1693D5AA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71E77-EE64-0930-6F66-E9B33CADE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7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E6B4F9-E385-E9B9-E00E-90D8ACA6B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145E3-5120-E5F5-C0BA-1E40C298B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616FB-3CC3-BA5E-3030-9A4E98B765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09F8F0-4EF8-42B8-AE80-70FED5DC4D7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E2536-3459-C03C-EEBE-CC624499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D70A4-54B7-FED4-0323-FFBA5D765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5200CB-80EC-42FF-A872-8A48F8A9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ory.OSullivan@wisdoj.go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eagan.Scott@wisdoj.gov" TargetMode="External"/><Relationship Id="rId4" Type="http://schemas.openxmlformats.org/officeDocument/2006/relationships/hyperlink" Target="mailto:Christopher.Parsons@wisdoj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5BF4DF2C-F028-4921-9C23-41303F650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B1899C-C2D0-BE1A-7DE7-BF7982FDE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876" y="1576273"/>
            <a:ext cx="4627570" cy="4589084"/>
          </a:xfrm>
        </p:spPr>
        <p:txBody>
          <a:bodyPr anchor="t">
            <a:normAutofit fontScale="90000"/>
          </a:bodyPr>
          <a:lstStyle/>
          <a:p>
            <a:r>
              <a:rPr lang="en-US" sz="5000" dirty="0">
                <a:solidFill>
                  <a:srgbClr val="FFFFFF"/>
                </a:solidFill>
              </a:rPr>
              <a:t>Wisconsin Department of Justice</a:t>
            </a:r>
            <a:br>
              <a:rPr lang="en-US" sz="5000" dirty="0">
                <a:solidFill>
                  <a:srgbClr val="FFFFFF"/>
                </a:solidFill>
              </a:rPr>
            </a:br>
            <a:r>
              <a:rPr lang="en-US" sz="5000" dirty="0">
                <a:solidFill>
                  <a:srgbClr val="FFFFFF"/>
                </a:solidFill>
              </a:rPr>
              <a:t> </a:t>
            </a:r>
            <a:br>
              <a:rPr lang="en-US" sz="5000" dirty="0">
                <a:solidFill>
                  <a:srgbClr val="FFFFFF"/>
                </a:solidFill>
              </a:rPr>
            </a:br>
            <a:r>
              <a:rPr lang="en-US" sz="5000" dirty="0">
                <a:solidFill>
                  <a:srgbClr val="FFFFFF"/>
                </a:solidFill>
              </a:rPr>
              <a:t>Medicaid Fraud Control and Elder Abuse Unit</a:t>
            </a:r>
            <a:br>
              <a:rPr lang="en-US" sz="5000" dirty="0">
                <a:solidFill>
                  <a:srgbClr val="FFFFFF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*the opinions expressed here are not necessarily the opinions of the Department of Justice or the Attorney General*</a:t>
            </a:r>
            <a:endParaRPr lang="en-US" sz="1300" dirty="0">
              <a:solidFill>
                <a:schemeClr val="bg1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AG-LOGO2">
            <a:extLst>
              <a:ext uri="{FF2B5EF4-FFF2-40B4-BE49-F238E27FC236}">
                <a16:creationId xmlns:a16="http://schemas.microsoft.com/office/drawing/2014/main" id="{792CA50B-AA27-B761-3950-D6F7DEFBA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9114" y="1589368"/>
            <a:ext cx="4719754" cy="4719754"/>
          </a:xfrm>
          <a:prstGeom prst="rect">
            <a:avLst/>
          </a:prstGeom>
          <a:noFill/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892B7B61-D701-474B-AE8F-EA238B550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12034" y="1267063"/>
            <a:ext cx="368480" cy="519967"/>
            <a:chOff x="11512034" y="1267063"/>
            <a:chExt cx="368480" cy="519967"/>
          </a:xfrm>
          <a:solidFill>
            <a:srgbClr val="FFFFFF"/>
          </a:solidFill>
        </p:grpSpPr>
        <p:sp>
          <p:nvSpPr>
            <p:cNvPr id="53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12034" y="1267063"/>
              <a:ext cx="139037" cy="139039"/>
            </a:xfrm>
            <a:custGeom>
              <a:avLst/>
              <a:gdLst>
                <a:gd name="connsiteX0" fmla="*/ 129600 w 139037"/>
                <a:gd name="connsiteY0" fmla="*/ 60082 h 139039"/>
                <a:gd name="connsiteX1" fmla="*/ 78955 w 139037"/>
                <a:gd name="connsiteY1" fmla="*/ 60082 h 139039"/>
                <a:gd name="connsiteX2" fmla="*/ 78955 w 139037"/>
                <a:gd name="connsiteY2" fmla="*/ 9437 h 139039"/>
                <a:gd name="connsiteX3" fmla="*/ 69519 w 139037"/>
                <a:gd name="connsiteY3" fmla="*/ 0 h 139039"/>
                <a:gd name="connsiteX4" fmla="*/ 60082 w 139037"/>
                <a:gd name="connsiteY4" fmla="*/ 9437 h 139039"/>
                <a:gd name="connsiteX5" fmla="*/ 60082 w 139037"/>
                <a:gd name="connsiteY5" fmla="*/ 60082 h 139039"/>
                <a:gd name="connsiteX6" fmla="*/ 9437 w 139037"/>
                <a:gd name="connsiteY6" fmla="*/ 60082 h 139039"/>
                <a:gd name="connsiteX7" fmla="*/ 0 w 139037"/>
                <a:gd name="connsiteY7" fmla="*/ 69520 h 139039"/>
                <a:gd name="connsiteX8" fmla="*/ 9437 w 139037"/>
                <a:gd name="connsiteY8" fmla="*/ 78957 h 139039"/>
                <a:gd name="connsiteX9" fmla="*/ 60082 w 139037"/>
                <a:gd name="connsiteY9" fmla="*/ 78957 h 139039"/>
                <a:gd name="connsiteX10" fmla="*/ 60082 w 139037"/>
                <a:gd name="connsiteY10" fmla="*/ 129602 h 139039"/>
                <a:gd name="connsiteX11" fmla="*/ 69519 w 139037"/>
                <a:gd name="connsiteY11" fmla="*/ 139039 h 139039"/>
                <a:gd name="connsiteX12" fmla="*/ 78955 w 139037"/>
                <a:gd name="connsiteY12" fmla="*/ 129602 h 139039"/>
                <a:gd name="connsiteX13" fmla="*/ 78955 w 139037"/>
                <a:gd name="connsiteY13" fmla="*/ 78957 h 139039"/>
                <a:gd name="connsiteX14" fmla="*/ 129600 w 139037"/>
                <a:gd name="connsiteY14" fmla="*/ 78957 h 139039"/>
                <a:gd name="connsiteX15" fmla="*/ 139037 w 139037"/>
                <a:gd name="connsiteY15" fmla="*/ 69520 h 139039"/>
                <a:gd name="connsiteX16" fmla="*/ 129600 w 139037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7" h="139039">
                  <a:moveTo>
                    <a:pt x="129600" y="60082"/>
                  </a:moveTo>
                  <a:lnTo>
                    <a:pt x="78955" y="60082"/>
                  </a:lnTo>
                  <a:lnTo>
                    <a:pt x="78955" y="9437"/>
                  </a:lnTo>
                  <a:cubicBezTo>
                    <a:pt x="78955" y="4225"/>
                    <a:pt x="74730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7" y="139039"/>
                    <a:pt x="69519" y="139039"/>
                  </a:cubicBezTo>
                  <a:cubicBezTo>
                    <a:pt x="74730" y="139039"/>
                    <a:pt x="78955" y="134814"/>
                    <a:pt x="78955" y="129602"/>
                  </a:cubicBezTo>
                  <a:lnTo>
                    <a:pt x="78955" y="78957"/>
                  </a:lnTo>
                  <a:lnTo>
                    <a:pt x="129600" y="78957"/>
                  </a:lnTo>
                  <a:cubicBezTo>
                    <a:pt x="134812" y="78957"/>
                    <a:pt x="139037" y="74731"/>
                    <a:pt x="139037" y="69520"/>
                  </a:cubicBezTo>
                  <a:cubicBezTo>
                    <a:pt x="139037" y="64308"/>
                    <a:pt x="134812" y="60082"/>
                    <a:pt x="129600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2801" y="1659316"/>
              <a:ext cx="127713" cy="127714"/>
            </a:xfrm>
            <a:custGeom>
              <a:avLst/>
              <a:gdLst>
                <a:gd name="connsiteX0" fmla="*/ 63857 w 127713"/>
                <a:gd name="connsiteY0" fmla="*/ 18874 h 127714"/>
                <a:gd name="connsiteX1" fmla="*/ 108839 w 127713"/>
                <a:gd name="connsiteY1" fmla="*/ 63857 h 127714"/>
                <a:gd name="connsiteX2" fmla="*/ 63857 w 127713"/>
                <a:gd name="connsiteY2" fmla="*/ 108840 h 127714"/>
                <a:gd name="connsiteX3" fmla="*/ 18874 w 127713"/>
                <a:gd name="connsiteY3" fmla="*/ 63857 h 127714"/>
                <a:gd name="connsiteX4" fmla="*/ 63857 w 127713"/>
                <a:gd name="connsiteY4" fmla="*/ 18874 h 127714"/>
                <a:gd name="connsiteX5" fmla="*/ 63857 w 127713"/>
                <a:gd name="connsiteY5" fmla="*/ 0 h 127714"/>
                <a:gd name="connsiteX6" fmla="*/ 0 w 127713"/>
                <a:gd name="connsiteY6" fmla="*/ 63857 h 127714"/>
                <a:gd name="connsiteX7" fmla="*/ 63857 w 127713"/>
                <a:gd name="connsiteY7" fmla="*/ 127714 h 127714"/>
                <a:gd name="connsiteX8" fmla="*/ 127713 w 127713"/>
                <a:gd name="connsiteY8" fmla="*/ 63857 h 127714"/>
                <a:gd name="connsiteX9" fmla="*/ 63857 w 127713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4">
                  <a:moveTo>
                    <a:pt x="63857" y="18874"/>
                  </a:moveTo>
                  <a:cubicBezTo>
                    <a:pt x="88700" y="18874"/>
                    <a:pt x="108839" y="39014"/>
                    <a:pt x="108839" y="63857"/>
                  </a:cubicBezTo>
                  <a:cubicBezTo>
                    <a:pt x="108839" y="88700"/>
                    <a:pt x="88700" y="108840"/>
                    <a:pt x="63857" y="108840"/>
                  </a:cubicBezTo>
                  <a:cubicBezTo>
                    <a:pt x="39013" y="108840"/>
                    <a:pt x="18874" y="88700"/>
                    <a:pt x="18874" y="63857"/>
                  </a:cubicBezTo>
                  <a:cubicBezTo>
                    <a:pt x="18898" y="39024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9941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0" y="1598246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What is a Medicaid Fraud Control Unit</a:t>
            </a:r>
            <a:endParaRPr lang="en-US" sz="6600" kern="1200" dirty="0">
              <a:solidFill>
                <a:srgbClr val="FFFFFF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458252"/>
            <a:ext cx="50829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State law enforcement agencies that are 75% federally funded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53 </a:t>
            </a:r>
            <a:r>
              <a:rPr lang="en-US" sz="2800" dirty="0" err="1">
                <a:solidFill>
                  <a:schemeClr val="bg1"/>
                </a:solidFill>
              </a:rPr>
              <a:t>MFCU’s</a:t>
            </a:r>
            <a:r>
              <a:rPr lang="en-US" sz="2800" dirty="0">
                <a:solidFill>
                  <a:schemeClr val="bg1"/>
                </a:solidFill>
              </a:rPr>
              <a:t> in the US – including the Virgin Islands, District of Columbia and Puerto Rico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Investigate and prosecute a variety of criminal and civil cases </a:t>
            </a:r>
          </a:p>
        </p:txBody>
      </p:sp>
    </p:spTree>
    <p:extLst>
      <p:ext uri="{BB962C8B-B14F-4D97-AF65-F5344CB8AC3E}">
        <p14:creationId xmlns:p14="http://schemas.microsoft.com/office/powerpoint/2010/main" val="410135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Wisconsin Medicaid Fraud Control Unit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458252"/>
            <a:ext cx="50829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Medicaid budget for the State of Wisconsin is 9.7 billion (2022)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Our team consists of: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3 Prosecutors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6 Investigators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2 Data Analysts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2 Paralegals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9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Our Goal:</a:t>
            </a:r>
            <a:br>
              <a:rPr lang="en-US" sz="5400" dirty="0">
                <a:solidFill>
                  <a:srgbClr val="FFFFFF"/>
                </a:solidFill>
              </a:rPr>
            </a:b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Uphold Protection and Accountability </a:t>
            </a:r>
            <a:endParaRPr lang="en-US" sz="5400" kern="1200" dirty="0">
              <a:solidFill>
                <a:srgbClr val="FFFFFF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524587"/>
            <a:ext cx="508298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Our goal: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Protect Medicaid from loss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Protect Medicaid members from abuse/neglect/financial misappropriation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Hold offenders accountable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Recover fraudulent payments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We have statewide authority to prosecute cases and to refer criminal violations to local jurisdictions</a:t>
            </a: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095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Carrying out our Goal</a:t>
            </a:r>
            <a:endParaRPr lang="en-US" sz="6600" kern="1200" dirty="0">
              <a:solidFill>
                <a:srgbClr val="FFFFFF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Violators face criminal and civil prosecutions that result in: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 Jail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Probation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Restitution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Civil litigation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Program exclusion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License revocation 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529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Types of Medicaid Fraud Crimes we Investigate</a:t>
            </a:r>
            <a:endParaRPr lang="en-US" sz="6600" kern="1200" dirty="0">
              <a:solidFill>
                <a:srgbClr val="FFFFFF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Medical Assistance Fraud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Abuse of Individuals at Risk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Patient Neglect and Abuse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Forgery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Identity theft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Invasion of privacy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Representations Depicting Nudity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Income Tax Fraud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Racketeering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False Claims Act (civil Medicaid Fraud)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78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Types of Elder Abuse Crimes we Investigate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Jurisdiction within elder abuse cases is limited –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Federal regulations limited to patient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abuse occurring when the victim resides in a board &amp; care facility</a:t>
            </a: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Abuse of an elderly person in their own home would be investigated by local police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8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Types of Elder Abuse Crimes we Investigate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HOWEVER…our authority is now expanded to investigations of Medicaid members being abused by someone who was providing them Medicaid services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Example – Medicaid member being abused in their own home by a nurse who was supposed to be providing Medicaid covered services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6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Case Examples</a:t>
            </a:r>
            <a:endParaRPr lang="en-US" sz="6600" kern="1200" dirty="0">
              <a:solidFill>
                <a:srgbClr val="FFFFFF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Personal Care Agency billed Medicaid for providing services to disabled children that were never provided - $1.5 million fraud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Private Duty Nurses billed Medicaid for providing services to a disabled child. Paid the child’s mother cash to sign for services that were never provided. The child died from complications from lack of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44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Case Examples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Grandson stole over $250,000 from grandmother who lived in an assisted living facility and threatened to kill her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After an elderly woman moved into a nursing home, her neighbor convinced her to make him power of attorney. He stole $350,000 and spent it at the casino</a:t>
            </a:r>
          </a:p>
        </p:txBody>
      </p:sp>
    </p:spTree>
    <p:extLst>
      <p:ext uri="{BB962C8B-B14F-4D97-AF65-F5344CB8AC3E}">
        <p14:creationId xmlns:p14="http://schemas.microsoft.com/office/powerpoint/2010/main" val="236754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Case Examples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Chiropractor continued to submit claims for services years after he stopped seeing patients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Pharmacy lied to doctors to have them substitute a $10 tube of cream for a $8,000 tube resulting in $4 million in fraud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IRIS agency signed up members for services, falsified records, received millions of dollars to fund a multi-state drug dealing ring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3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How MFCEAU Can Help You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6000" y="1745123"/>
            <a:ext cx="50829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Medicaid fraud subject matter experts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Specialized staff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State agency contacts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Out-of-State contacts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Federal contacts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Prosecutors</a:t>
            </a:r>
          </a:p>
        </p:txBody>
      </p:sp>
    </p:spTree>
    <p:extLst>
      <p:ext uri="{BB962C8B-B14F-4D97-AF65-F5344CB8AC3E}">
        <p14:creationId xmlns:p14="http://schemas.microsoft.com/office/powerpoint/2010/main" val="3175668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F973E-663E-C26D-DCE4-851FA59D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9" y="1302410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Questions</a:t>
            </a:r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&amp;</a:t>
            </a:r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6600" dirty="0">
                <a:solidFill>
                  <a:srgbClr val="FFFFFF"/>
                </a:solidFill>
              </a:rPr>
              <a:t>Contact Info</a:t>
            </a:r>
            <a:endParaRPr lang="en-US" sz="6600" kern="1200" dirty="0">
              <a:solidFill>
                <a:srgbClr val="FFFFFF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74F7E9B-F8EB-A30B-AA88-4BA3BB463180}"/>
              </a:ext>
            </a:extLst>
          </p:cNvPr>
          <p:cNvSpPr txBox="1"/>
          <p:nvPr/>
        </p:nvSpPr>
        <p:spPr>
          <a:xfrm>
            <a:off x="6095999" y="1745122"/>
            <a:ext cx="538778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WI DOJ - MFCEAU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17 W Main Street, PO Box 7857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Madison WI 53703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(608) 266-9222 – main line</a:t>
            </a:r>
          </a:p>
          <a:p>
            <a:pPr algn="ctr"/>
            <a:endParaRPr lang="en-US" sz="2800" dirty="0">
              <a:solidFill>
                <a:srgbClr val="467886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Rory.OSullivan@wisdoj.gov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Christopher.Parsons@wisdoj.gov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Meagan.Scott@wisdoj.gov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7691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3440</TotalTime>
  <Words>804</Words>
  <Application>Microsoft Office PowerPoint</Application>
  <PresentationFormat>Widescreen</PresentationFormat>
  <Paragraphs>113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Symbol</vt:lpstr>
      <vt:lpstr>Office Theme</vt:lpstr>
      <vt:lpstr>Wisconsin Department of Justice   Medicaid Fraud Control and Elder Abuse Unit *the opinions expressed here are not necessarily the opinions of the Department of Justice or the Attorney General*</vt:lpstr>
      <vt:lpstr>What is a Medicaid Fraud Control Unit</vt:lpstr>
      <vt:lpstr>Wisconsin Medicaid Fraud Control Unit</vt:lpstr>
      <vt:lpstr>Our Goal:  Uphold Protection and Accountability </vt:lpstr>
      <vt:lpstr> Carrying out our Goal</vt:lpstr>
      <vt:lpstr>Types of Medicaid Fraud Crimes we Investigate</vt:lpstr>
      <vt:lpstr>Types of Elder Abuse Crimes we Investigate</vt:lpstr>
      <vt:lpstr>Types of Elder Abuse Crimes we Investigate</vt:lpstr>
      <vt:lpstr> Case Examples</vt:lpstr>
      <vt:lpstr> Case Examples</vt:lpstr>
      <vt:lpstr> Case Examples</vt:lpstr>
      <vt:lpstr>How MFCEAU Can Help You</vt:lpstr>
      <vt:lpstr> Questions &amp; Contact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Scott, Meagan L.</dc:creator>
  <cp:lastModifiedBy>Senn, Fawn F</cp:lastModifiedBy>
  <cp:revision>26</cp:revision>
  <cp:lastPrinted>2025-10-30T20:15:44Z</cp:lastPrinted>
  <dcterms:created xsi:type="dcterms:W3CDTF">2025-07-02T19:06:27Z</dcterms:created>
  <dcterms:modified xsi:type="dcterms:W3CDTF">2026-04-07T19:00:57Z</dcterms:modified>
</cp:coreProperties>
</file>