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9" r:id="rId2"/>
    <p:sldId id="256" r:id="rId3"/>
    <p:sldId id="258" r:id="rId4"/>
    <p:sldId id="275" r:id="rId5"/>
    <p:sldId id="276" r:id="rId6"/>
    <p:sldId id="277" r:id="rId7"/>
    <p:sldId id="286" r:id="rId8"/>
    <p:sldId id="278" r:id="rId9"/>
    <p:sldId id="279" r:id="rId10"/>
    <p:sldId id="324" r:id="rId11"/>
    <p:sldId id="328" r:id="rId12"/>
    <p:sldId id="326" r:id="rId13"/>
    <p:sldId id="327" r:id="rId14"/>
    <p:sldId id="259" r:id="rId15"/>
    <p:sldId id="287" r:id="rId16"/>
    <p:sldId id="260" r:id="rId17"/>
    <p:sldId id="261" r:id="rId18"/>
    <p:sldId id="262" r:id="rId19"/>
    <p:sldId id="263" r:id="rId20"/>
    <p:sldId id="285" r:id="rId21"/>
    <p:sldId id="284" r:id="rId22"/>
    <p:sldId id="281" r:id="rId23"/>
    <p:sldId id="280" r:id="rId24"/>
    <p:sldId id="289" r:id="rId25"/>
    <p:sldId id="282" r:id="rId26"/>
    <p:sldId id="329" r:id="rId27"/>
    <p:sldId id="290" r:id="rId28"/>
    <p:sldId id="291" r:id="rId29"/>
    <p:sldId id="292" r:id="rId30"/>
    <p:sldId id="296" r:id="rId31"/>
    <p:sldId id="283" r:id="rId32"/>
    <p:sldId id="294" r:id="rId33"/>
    <p:sldId id="295" r:id="rId34"/>
    <p:sldId id="297" r:id="rId35"/>
    <p:sldId id="320" r:id="rId36"/>
    <p:sldId id="321" r:id="rId37"/>
    <p:sldId id="330" r:id="rId38"/>
    <p:sldId id="331" r:id="rId39"/>
    <p:sldId id="332" r:id="rId40"/>
    <p:sldId id="318" r:id="rId41"/>
    <p:sldId id="298" r:id="rId42"/>
    <p:sldId id="299" r:id="rId43"/>
    <p:sldId id="300" r:id="rId44"/>
    <p:sldId id="288"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F35605F-8D98-43A1-92B6-8D974F509C22}">
          <p14:sldIdLst>
            <p14:sldId id="319"/>
            <p14:sldId id="256"/>
            <p14:sldId id="258"/>
            <p14:sldId id="275"/>
            <p14:sldId id="276"/>
            <p14:sldId id="277"/>
            <p14:sldId id="286"/>
            <p14:sldId id="278"/>
            <p14:sldId id="279"/>
            <p14:sldId id="324"/>
            <p14:sldId id="328"/>
            <p14:sldId id="326"/>
            <p14:sldId id="327"/>
            <p14:sldId id="259"/>
            <p14:sldId id="287"/>
            <p14:sldId id="260"/>
            <p14:sldId id="261"/>
            <p14:sldId id="262"/>
            <p14:sldId id="263"/>
            <p14:sldId id="285"/>
            <p14:sldId id="284"/>
            <p14:sldId id="281"/>
            <p14:sldId id="280"/>
            <p14:sldId id="289"/>
            <p14:sldId id="282"/>
            <p14:sldId id="329"/>
            <p14:sldId id="290"/>
          </p14:sldIdLst>
        </p14:section>
        <p14:section name="Untitled Section" id="{E2C0BAAB-CEC7-40B6-92EB-073BA43ADBCD}">
          <p14:sldIdLst>
            <p14:sldId id="291"/>
            <p14:sldId id="292"/>
            <p14:sldId id="296"/>
            <p14:sldId id="283"/>
            <p14:sldId id="294"/>
            <p14:sldId id="295"/>
            <p14:sldId id="297"/>
            <p14:sldId id="320"/>
            <p14:sldId id="321"/>
            <p14:sldId id="330"/>
            <p14:sldId id="331"/>
            <p14:sldId id="332"/>
            <p14:sldId id="318"/>
            <p14:sldId id="298"/>
            <p14:sldId id="299"/>
            <p14:sldId id="300"/>
            <p14:sldId id="288"/>
            <p14:sldId id="304"/>
            <p14:sldId id="305"/>
            <p14:sldId id="306"/>
            <p14:sldId id="307"/>
            <p14:sldId id="308"/>
            <p14:sldId id="309"/>
            <p14:sldId id="310"/>
            <p14:sldId id="311"/>
            <p14:sldId id="312"/>
            <p14:sldId id="313"/>
            <p14:sldId id="314"/>
            <p14:sldId id="315"/>
            <p14:sldId id="316"/>
            <p14:sldId id="31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7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FC2B42-8EF3-4306-89DD-77BD625132C5}"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23749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FC2B42-8EF3-4306-89DD-77BD625132C5}"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66649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FC2B42-8EF3-4306-89DD-77BD625132C5}"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3235845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FC2B42-8EF3-4306-89DD-77BD625132C5}"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1539828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FC2B42-8EF3-4306-89DD-77BD625132C5}" type="datetimeFigureOut">
              <a:rPr lang="en-US" smtClean="0"/>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2264818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FC2B42-8EF3-4306-89DD-77BD625132C5}" type="datetimeFigureOut">
              <a:rPr lang="en-US" smtClean="0"/>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175266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FC2B42-8EF3-4306-89DD-77BD625132C5}" type="datetimeFigureOut">
              <a:rPr lang="en-US" smtClean="0"/>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3937970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FC2B42-8EF3-4306-89DD-77BD625132C5}"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124039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FC2B42-8EF3-4306-89DD-77BD625132C5}"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40726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FC2B42-8EF3-4306-89DD-77BD625132C5}"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2126195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FC2B42-8EF3-4306-89DD-77BD625132C5}"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DF1E4-23B4-4A86-A5CA-939BD329048E}" type="slidenum">
              <a:rPr lang="en-US" smtClean="0"/>
              <a:t>‹#›</a:t>
            </a:fld>
            <a:endParaRPr lang="en-US"/>
          </a:p>
        </p:txBody>
      </p:sp>
    </p:spTree>
    <p:extLst>
      <p:ext uri="{BB962C8B-B14F-4D97-AF65-F5344CB8AC3E}">
        <p14:creationId xmlns:p14="http://schemas.microsoft.com/office/powerpoint/2010/main" val="336127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C2B42-8EF3-4306-89DD-77BD625132C5}" type="datetimeFigureOut">
              <a:rPr lang="en-US" smtClean="0"/>
              <a:t>4/7/2026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DF1E4-23B4-4A86-A5CA-939BD329048E}" type="slidenum">
              <a:rPr lang="en-US" smtClean="0"/>
              <a:t>‹#›</a:t>
            </a:fld>
            <a:endParaRPr lang="en-US"/>
          </a:p>
        </p:txBody>
      </p:sp>
    </p:spTree>
    <p:extLst>
      <p:ext uri="{BB962C8B-B14F-4D97-AF65-F5344CB8AC3E}">
        <p14:creationId xmlns:p14="http://schemas.microsoft.com/office/powerpoint/2010/main" val="22585805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lickr.com/photos/millzero/1892542343/"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commons.wikimedia.org/wiki/File:Texture_Fire.jpg"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AD4E-254E-D401-F74A-AC92CBB7FC2F}"/>
              </a:ext>
            </a:extLst>
          </p:cNvPr>
          <p:cNvSpPr>
            <a:spLocks noGrp="1"/>
          </p:cNvSpPr>
          <p:nvPr>
            <p:ph type="title"/>
          </p:nvPr>
        </p:nvSpPr>
        <p:spPr/>
        <p:txBody>
          <a:bodyPr/>
          <a:lstStyle/>
          <a:p>
            <a:r>
              <a:rPr lang="en-US" dirty="0"/>
              <a:t>EMERGENCY MANAGEMENT</a:t>
            </a:r>
          </a:p>
        </p:txBody>
      </p:sp>
      <p:pic>
        <p:nvPicPr>
          <p:cNvPr id="5" name="Content Placeholder 4">
            <a:extLst>
              <a:ext uri="{FF2B5EF4-FFF2-40B4-BE49-F238E27FC236}">
                <a16:creationId xmlns:a16="http://schemas.microsoft.com/office/drawing/2014/main" id="{65ACF655-5CEE-EC63-6536-0403A7F9C2E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008138" y="1825625"/>
            <a:ext cx="8175724" cy="4351338"/>
          </a:xfrm>
        </p:spPr>
      </p:pic>
      <p:sp>
        <p:nvSpPr>
          <p:cNvPr id="6" name="TextBox 5">
            <a:extLst>
              <a:ext uri="{FF2B5EF4-FFF2-40B4-BE49-F238E27FC236}">
                <a16:creationId xmlns:a16="http://schemas.microsoft.com/office/drawing/2014/main" id="{F986B147-D3D2-9EEA-6153-C8EA065CC650}"/>
              </a:ext>
            </a:extLst>
          </p:cNvPr>
          <p:cNvSpPr txBox="1"/>
          <p:nvPr/>
        </p:nvSpPr>
        <p:spPr>
          <a:xfrm>
            <a:off x="2008138" y="6176963"/>
            <a:ext cx="8175724" cy="230832"/>
          </a:xfrm>
          <a:prstGeom prst="rect">
            <a:avLst/>
          </a:prstGeom>
          <a:noFill/>
        </p:spPr>
        <p:txBody>
          <a:bodyPr wrap="square" rtlCol="0">
            <a:spAutoFit/>
          </a:bodyPr>
          <a:lstStyle/>
          <a:p>
            <a:r>
              <a:rPr lang="en-US" sz="900">
                <a:hlinkClick r:id="rId3" tooltip="http://www.flickr.com/photos/millzero/1892542343/"/>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2428555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EMERGENCY</a:t>
            </a:r>
            <a:br>
              <a:rPr lang="en-US" dirty="0"/>
            </a:br>
            <a:r>
              <a:rPr lang="en-US" dirty="0"/>
              <a:t>PREPAREDNESS</a:t>
            </a:r>
            <a:br>
              <a:rPr lang="en-US" dirty="0"/>
            </a:br>
            <a:r>
              <a:rPr lang="en-US" dirty="0"/>
              <a:t>BASICS</a:t>
            </a:r>
          </a:p>
        </p:txBody>
      </p:sp>
      <p:sp>
        <p:nvSpPr>
          <p:cNvPr id="3" name="Subtitle 2"/>
          <p:cNvSpPr>
            <a:spLocks noGrp="1"/>
          </p:cNvSpPr>
          <p:nvPr>
            <p:ph type="subTitle" idx="1"/>
          </p:nvPr>
        </p:nvSpPr>
        <p:spPr/>
        <p:txBody>
          <a:bodyPr/>
          <a:lstStyle/>
          <a:p>
            <a:r>
              <a:rPr lang="en-US"/>
              <a:t>WHAT DO I NEED TO DO</a:t>
            </a:r>
            <a:endParaRPr lang="en-US" dirty="0"/>
          </a:p>
        </p:txBody>
      </p:sp>
    </p:spTree>
    <p:extLst>
      <p:ext uri="{BB962C8B-B14F-4D97-AF65-F5344CB8AC3E}">
        <p14:creationId xmlns:p14="http://schemas.microsoft.com/office/powerpoint/2010/main" val="344232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2016 CMS RULE</a:t>
            </a:r>
          </a:p>
        </p:txBody>
      </p:sp>
      <p:sp>
        <p:nvSpPr>
          <p:cNvPr id="3" name="Content Placeholder 2"/>
          <p:cNvSpPr>
            <a:spLocks noGrp="1"/>
          </p:cNvSpPr>
          <p:nvPr>
            <p:ph idx="1"/>
          </p:nvPr>
        </p:nvSpPr>
        <p:spPr/>
        <p:txBody>
          <a:bodyPr/>
          <a:lstStyle/>
          <a:p>
            <a:r>
              <a:rPr lang="en-US" dirty="0"/>
              <a:t>All facilities participating in Medicare or Medicaid need to have an emergency plan</a:t>
            </a:r>
          </a:p>
          <a:p>
            <a:r>
              <a:rPr lang="en-US" dirty="0"/>
              <a:t>Allows facilities to establish policies and procedures for keeping residents safe</a:t>
            </a:r>
          </a:p>
          <a:p>
            <a:r>
              <a:rPr lang="en-US" dirty="0"/>
              <a:t>Establishes a coordinated response to any natural or human caused disaster</a:t>
            </a:r>
          </a:p>
          <a:p>
            <a:endParaRPr lang="en-US" dirty="0"/>
          </a:p>
        </p:txBody>
      </p:sp>
    </p:spTree>
    <p:extLst>
      <p:ext uri="{BB962C8B-B14F-4D97-AF65-F5344CB8AC3E}">
        <p14:creationId xmlns:p14="http://schemas.microsoft.com/office/powerpoint/2010/main" val="2601334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a:t>
            </a:r>
          </a:p>
        </p:txBody>
      </p:sp>
      <p:sp>
        <p:nvSpPr>
          <p:cNvPr id="3" name="Content Placeholder 2"/>
          <p:cNvSpPr>
            <a:spLocks noGrp="1"/>
          </p:cNvSpPr>
          <p:nvPr>
            <p:ph idx="1"/>
          </p:nvPr>
        </p:nvSpPr>
        <p:spPr/>
        <p:txBody>
          <a:bodyPr/>
          <a:lstStyle/>
          <a:p>
            <a:r>
              <a:rPr lang="en-US" dirty="0"/>
              <a:t>Adult Family homes DHS 88 need fire safety evacuation plans and need to conduct semi-annual fire drills</a:t>
            </a:r>
          </a:p>
          <a:p>
            <a:r>
              <a:rPr lang="en-US" dirty="0"/>
              <a:t>CBRFs</a:t>
            </a:r>
          </a:p>
          <a:p>
            <a:pPr lvl="1"/>
            <a:r>
              <a:rPr lang="en-US" dirty="0"/>
              <a:t>Within 90 days of hire need to have training in first aid and choking, fire safety</a:t>
            </a:r>
          </a:p>
          <a:p>
            <a:pPr lvl="1"/>
            <a:r>
              <a:rPr lang="en-US" dirty="0"/>
              <a:t>Must have a written emergency and disaster plan including</a:t>
            </a:r>
          </a:p>
          <a:p>
            <a:pPr lvl="2"/>
            <a:r>
              <a:rPr lang="en-US" dirty="0"/>
              <a:t>Procedures for orderly evacuation, including procedures for any resident who refuses to follow evacuation  procedures</a:t>
            </a:r>
          </a:p>
          <a:p>
            <a:pPr lvl="2"/>
            <a:r>
              <a:rPr lang="en-US" dirty="0"/>
              <a:t>CBRFs response to serious illness or accidents</a:t>
            </a:r>
          </a:p>
          <a:p>
            <a:pPr lvl="2"/>
            <a:r>
              <a:rPr lang="en-US" dirty="0"/>
              <a:t>Procedures to follow for missing residents</a:t>
            </a:r>
          </a:p>
          <a:p>
            <a:pPr lvl="2"/>
            <a:r>
              <a:rPr lang="en-US" dirty="0"/>
              <a:t>Procedures for severe weather</a:t>
            </a:r>
          </a:p>
          <a:p>
            <a:pPr lvl="2"/>
            <a:r>
              <a:rPr lang="en-US" dirty="0"/>
              <a:t>A route to dry land when located in a flood plain</a:t>
            </a:r>
          </a:p>
        </p:txBody>
      </p:sp>
    </p:spTree>
    <p:extLst>
      <p:ext uri="{BB962C8B-B14F-4D97-AF65-F5344CB8AC3E}">
        <p14:creationId xmlns:p14="http://schemas.microsoft.com/office/powerpoint/2010/main" val="322100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 continued</a:t>
            </a:r>
          </a:p>
        </p:txBody>
      </p:sp>
      <p:sp>
        <p:nvSpPr>
          <p:cNvPr id="3" name="Content Placeholder 2"/>
          <p:cNvSpPr>
            <a:spLocks noGrp="1"/>
          </p:cNvSpPr>
          <p:nvPr>
            <p:ph idx="1"/>
          </p:nvPr>
        </p:nvSpPr>
        <p:spPr/>
        <p:txBody>
          <a:bodyPr/>
          <a:lstStyle/>
          <a:p>
            <a:r>
              <a:rPr lang="en-US" dirty="0"/>
              <a:t>CBRF</a:t>
            </a:r>
          </a:p>
          <a:p>
            <a:pPr lvl="1"/>
            <a:r>
              <a:rPr lang="en-US" dirty="0"/>
              <a:t>Location of an emergency shelter for residents</a:t>
            </a:r>
          </a:p>
          <a:p>
            <a:pPr lvl="1"/>
            <a:r>
              <a:rPr lang="en-US" dirty="0"/>
              <a:t>A means for transporting residents to this shelter</a:t>
            </a:r>
          </a:p>
          <a:p>
            <a:pPr lvl="1"/>
            <a:r>
              <a:rPr lang="en-US" dirty="0"/>
              <a:t>Procedures for obtaining meals and medications at the shelter</a:t>
            </a:r>
          </a:p>
          <a:p>
            <a:pPr lvl="1"/>
            <a:r>
              <a:rPr lang="en-US" dirty="0"/>
              <a:t>An exit diagram with all exit doors on all floors with exit routes indicated</a:t>
            </a:r>
          </a:p>
          <a:p>
            <a:pPr lvl="1"/>
            <a:r>
              <a:rPr lang="en-US" dirty="0"/>
              <a:t>Emergency and disaster procedures that are clearly communicated to new residents within 72 hours of admission</a:t>
            </a:r>
          </a:p>
          <a:p>
            <a:pPr lvl="1"/>
            <a:r>
              <a:rPr lang="en-US" dirty="0"/>
              <a:t>Fire drills conducted quarterly with at least one annually on the night shift or simulated night shift</a:t>
            </a:r>
          </a:p>
          <a:p>
            <a:pPr lvl="1"/>
            <a:r>
              <a:rPr lang="en-US" dirty="0"/>
              <a:t>Other drills are conducted semi-annually</a:t>
            </a:r>
          </a:p>
        </p:txBody>
      </p:sp>
    </p:spTree>
    <p:extLst>
      <p:ext uri="{BB962C8B-B14F-4D97-AF65-F5344CB8AC3E}">
        <p14:creationId xmlns:p14="http://schemas.microsoft.com/office/powerpoint/2010/main" val="2323230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 continued</a:t>
            </a:r>
          </a:p>
        </p:txBody>
      </p:sp>
      <p:sp>
        <p:nvSpPr>
          <p:cNvPr id="3" name="Content Placeholder 2"/>
          <p:cNvSpPr>
            <a:spLocks noGrp="1"/>
          </p:cNvSpPr>
          <p:nvPr>
            <p:ph idx="1"/>
          </p:nvPr>
        </p:nvSpPr>
        <p:spPr/>
        <p:txBody>
          <a:bodyPr/>
          <a:lstStyle/>
          <a:p>
            <a:r>
              <a:rPr lang="en-US" dirty="0"/>
              <a:t>CBRF</a:t>
            </a:r>
          </a:p>
          <a:p>
            <a:pPr lvl="1"/>
            <a:r>
              <a:rPr lang="en-US" dirty="0"/>
              <a:t>Horizontal evacuation needs written approval from DHS</a:t>
            </a:r>
          </a:p>
          <a:p>
            <a:pPr lvl="1"/>
            <a:r>
              <a:rPr lang="en-US" dirty="0"/>
              <a:t>Use of an area of refuge-make the fire department aware of the area and the total number of residents the area can accommodate</a:t>
            </a:r>
          </a:p>
          <a:p>
            <a:pPr lvl="1"/>
            <a:r>
              <a:rPr lang="en-US" dirty="0"/>
              <a:t>All emergency telephone numbers need to be posted near telephones used by the staff</a:t>
            </a:r>
          </a:p>
          <a:p>
            <a:pPr lvl="1"/>
            <a:r>
              <a:rPr lang="en-US" dirty="0"/>
              <a:t>A Fire Inspection by the fire department annually and retain the report for 2 years</a:t>
            </a:r>
          </a:p>
          <a:p>
            <a:pPr lvl="1"/>
            <a:endParaRPr lang="en-US" dirty="0"/>
          </a:p>
        </p:txBody>
      </p:sp>
    </p:spTree>
    <p:extLst>
      <p:ext uri="{BB962C8B-B14F-4D97-AF65-F5344CB8AC3E}">
        <p14:creationId xmlns:p14="http://schemas.microsoft.com/office/powerpoint/2010/main" val="727693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CBRF Citations 2022</a:t>
            </a:r>
          </a:p>
        </p:txBody>
      </p:sp>
      <p:sp>
        <p:nvSpPr>
          <p:cNvPr id="3" name="Content Placeholder 2"/>
          <p:cNvSpPr>
            <a:spLocks noGrp="1"/>
          </p:cNvSpPr>
          <p:nvPr>
            <p:ph idx="1"/>
          </p:nvPr>
        </p:nvSpPr>
        <p:spPr/>
        <p:txBody>
          <a:bodyPr/>
          <a:lstStyle/>
          <a:p>
            <a:r>
              <a:rPr lang="en-US" dirty="0"/>
              <a:t>83.47(2)(e) Other evacuation drills-63 citations issued</a:t>
            </a:r>
          </a:p>
          <a:p>
            <a:r>
              <a:rPr lang="en-US" dirty="0"/>
              <a:t>83.47(2)(d) Fire Drills-61 citations issued</a:t>
            </a:r>
          </a:p>
        </p:txBody>
      </p:sp>
    </p:spTree>
    <p:extLst>
      <p:ext uri="{BB962C8B-B14F-4D97-AF65-F5344CB8AC3E}">
        <p14:creationId xmlns:p14="http://schemas.microsoft.com/office/powerpoint/2010/main" val="1757555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 continued</a:t>
            </a:r>
            <a:br>
              <a:rPr lang="en-US" dirty="0"/>
            </a:br>
            <a:endParaRPr lang="en-US" dirty="0"/>
          </a:p>
        </p:txBody>
      </p:sp>
      <p:sp>
        <p:nvSpPr>
          <p:cNvPr id="3" name="Content Placeholder 2"/>
          <p:cNvSpPr>
            <a:spLocks noGrp="1"/>
          </p:cNvSpPr>
          <p:nvPr>
            <p:ph idx="1"/>
          </p:nvPr>
        </p:nvSpPr>
        <p:spPr/>
        <p:txBody>
          <a:bodyPr/>
          <a:lstStyle/>
          <a:p>
            <a:r>
              <a:rPr lang="en-US" dirty="0"/>
              <a:t>RCACs 89.23</a:t>
            </a:r>
          </a:p>
          <a:p>
            <a:pPr lvl="1"/>
            <a:r>
              <a:rPr lang="en-US" dirty="0"/>
              <a:t>The facility must have sufficient services 24 hours per day</a:t>
            </a:r>
          </a:p>
          <a:p>
            <a:pPr lvl="1"/>
            <a:r>
              <a:rPr lang="en-US" dirty="0"/>
              <a:t>Need a written emergency plan</a:t>
            </a:r>
          </a:p>
        </p:txBody>
      </p:sp>
    </p:spTree>
    <p:extLst>
      <p:ext uri="{BB962C8B-B14F-4D97-AF65-F5344CB8AC3E}">
        <p14:creationId xmlns:p14="http://schemas.microsoft.com/office/powerpoint/2010/main" val="60931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 continued</a:t>
            </a:r>
            <a:br>
              <a:rPr lang="en-US" dirty="0"/>
            </a:br>
            <a:endParaRPr lang="en-US" dirty="0"/>
          </a:p>
        </p:txBody>
      </p:sp>
      <p:sp>
        <p:nvSpPr>
          <p:cNvPr id="3" name="Content Placeholder 2"/>
          <p:cNvSpPr>
            <a:spLocks noGrp="1"/>
          </p:cNvSpPr>
          <p:nvPr>
            <p:ph idx="1"/>
          </p:nvPr>
        </p:nvSpPr>
        <p:spPr/>
        <p:txBody>
          <a:bodyPr/>
          <a:lstStyle/>
          <a:p>
            <a:r>
              <a:rPr lang="en-US" dirty="0"/>
              <a:t>Skilled Care DHS 132</a:t>
            </a:r>
          </a:p>
          <a:p>
            <a:pPr lvl="1"/>
            <a:r>
              <a:rPr lang="en-US" dirty="0"/>
              <a:t>Must have a written plan which specifies:</a:t>
            </a:r>
          </a:p>
          <a:p>
            <a:pPr lvl="2"/>
            <a:r>
              <a:rPr lang="en-US" dirty="0"/>
              <a:t>A. persons  to  be notified</a:t>
            </a:r>
          </a:p>
          <a:p>
            <a:pPr lvl="2"/>
            <a:r>
              <a:rPr lang="en-US" dirty="0"/>
              <a:t>B. Location of alarm signals and fire extinguishers</a:t>
            </a:r>
          </a:p>
          <a:p>
            <a:pPr lvl="2"/>
            <a:r>
              <a:rPr lang="en-US" dirty="0"/>
              <a:t>C. Evacuation routes</a:t>
            </a:r>
          </a:p>
          <a:p>
            <a:pPr lvl="2"/>
            <a:r>
              <a:rPr lang="en-US" dirty="0"/>
              <a:t>D. Procedures for evacuating helpless residents</a:t>
            </a:r>
          </a:p>
          <a:p>
            <a:pPr lvl="2"/>
            <a:r>
              <a:rPr lang="en-US" dirty="0"/>
              <a:t>E. Frequency of fire drills</a:t>
            </a:r>
          </a:p>
          <a:p>
            <a:pPr lvl="2"/>
            <a:r>
              <a:rPr lang="en-US" dirty="0"/>
              <a:t>F. Assignment of specific tasks and responsibilities to the personnel  of each  shift and each discipline</a:t>
            </a:r>
          </a:p>
        </p:txBody>
      </p:sp>
    </p:spTree>
    <p:extLst>
      <p:ext uri="{BB962C8B-B14F-4D97-AF65-F5344CB8AC3E}">
        <p14:creationId xmlns:p14="http://schemas.microsoft.com/office/powerpoint/2010/main" val="148049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5578A-9E6F-65D4-F43B-1C9E5642A634}"/>
              </a:ext>
            </a:extLst>
          </p:cNvPr>
          <p:cNvSpPr>
            <a:spLocks noGrp="1"/>
          </p:cNvSpPr>
          <p:nvPr>
            <p:ph type="title"/>
          </p:nvPr>
        </p:nvSpPr>
        <p:spPr/>
        <p:txBody>
          <a:bodyPr/>
          <a:lstStyle/>
          <a:p>
            <a:r>
              <a:rPr lang="en-US" dirty="0"/>
              <a:t>Regulations continued</a:t>
            </a:r>
            <a:br>
              <a:rPr lang="en-US" dirty="0"/>
            </a:br>
            <a:endParaRPr lang="en-US" dirty="0"/>
          </a:p>
        </p:txBody>
      </p:sp>
      <p:sp>
        <p:nvSpPr>
          <p:cNvPr id="3" name="Content Placeholder 2">
            <a:extLst>
              <a:ext uri="{FF2B5EF4-FFF2-40B4-BE49-F238E27FC236}">
                <a16:creationId xmlns:a16="http://schemas.microsoft.com/office/drawing/2014/main" id="{030E9246-83FA-35DE-0AFE-5F32657B9FED}"/>
              </a:ext>
            </a:extLst>
          </p:cNvPr>
          <p:cNvSpPr>
            <a:spLocks noGrp="1"/>
          </p:cNvSpPr>
          <p:nvPr>
            <p:ph idx="1"/>
          </p:nvPr>
        </p:nvSpPr>
        <p:spPr/>
        <p:txBody>
          <a:bodyPr/>
          <a:lstStyle/>
          <a:p>
            <a:r>
              <a:rPr lang="en-US" dirty="0"/>
              <a:t>Plan developed with the assistance of qualified fire and safety experts, including the local fire department</a:t>
            </a:r>
          </a:p>
          <a:p>
            <a:r>
              <a:rPr lang="en-US" dirty="0"/>
              <a:t>All employees are oriented to the plan and trained to perform assigned tasks</a:t>
            </a:r>
          </a:p>
          <a:p>
            <a:r>
              <a:rPr lang="en-US" dirty="0"/>
              <a:t>The  plan will be located at all nursing stations</a:t>
            </a:r>
          </a:p>
          <a:p>
            <a:r>
              <a:rPr lang="en-US" dirty="0"/>
              <a:t>Shall  include a diagram of the floor showing fire exits, alarm  stations, evacuation routes, locations of fire extinguishers</a:t>
            </a:r>
          </a:p>
          <a:p>
            <a:r>
              <a:rPr lang="en-US" dirty="0"/>
              <a:t>The diagram shall be posted at conspicuous locations throughout the  facility</a:t>
            </a:r>
          </a:p>
        </p:txBody>
      </p:sp>
    </p:spTree>
    <p:extLst>
      <p:ext uri="{BB962C8B-B14F-4D97-AF65-F5344CB8AC3E}">
        <p14:creationId xmlns:p14="http://schemas.microsoft.com/office/powerpoint/2010/main" val="1052546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4C194-5493-960A-AC37-8A175CB20739}"/>
              </a:ext>
            </a:extLst>
          </p:cNvPr>
          <p:cNvSpPr>
            <a:spLocks noGrp="1"/>
          </p:cNvSpPr>
          <p:nvPr>
            <p:ph type="title"/>
          </p:nvPr>
        </p:nvSpPr>
        <p:spPr/>
        <p:txBody>
          <a:bodyPr/>
          <a:lstStyle/>
          <a:p>
            <a:r>
              <a:rPr lang="en-US" dirty="0"/>
              <a:t>DRILLS</a:t>
            </a:r>
          </a:p>
        </p:txBody>
      </p:sp>
      <p:sp>
        <p:nvSpPr>
          <p:cNvPr id="3" name="Content Placeholder 2">
            <a:extLst>
              <a:ext uri="{FF2B5EF4-FFF2-40B4-BE49-F238E27FC236}">
                <a16:creationId xmlns:a16="http://schemas.microsoft.com/office/drawing/2014/main" id="{9C17666D-9C81-F9A9-1F7D-6E05E6C6FC0D}"/>
              </a:ext>
            </a:extLst>
          </p:cNvPr>
          <p:cNvSpPr>
            <a:spLocks noGrp="1"/>
          </p:cNvSpPr>
          <p:nvPr>
            <p:ph idx="1"/>
          </p:nvPr>
        </p:nvSpPr>
        <p:spPr/>
        <p:txBody>
          <a:bodyPr/>
          <a:lstStyle/>
          <a:p>
            <a:r>
              <a:rPr lang="en-US" dirty="0"/>
              <a:t>Drills shall be held at irregular intervals at  least 4 times a year on each shift</a:t>
            </a:r>
          </a:p>
          <a:p>
            <a:r>
              <a:rPr lang="en-US" dirty="0"/>
              <a:t>The fire plan shall be reviewed and modified as necessary </a:t>
            </a:r>
          </a:p>
          <a:p>
            <a:r>
              <a:rPr lang="en-US" dirty="0"/>
              <a:t>Records of the drills and dates of the drills shall be maintained</a:t>
            </a:r>
          </a:p>
        </p:txBody>
      </p:sp>
    </p:spTree>
    <p:extLst>
      <p:ext uri="{BB962C8B-B14F-4D97-AF65-F5344CB8AC3E}">
        <p14:creationId xmlns:p14="http://schemas.microsoft.com/office/powerpoint/2010/main" val="1399881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AB80D-4844-D8C8-AA1A-C6902517315F}"/>
              </a:ext>
            </a:extLst>
          </p:cNvPr>
          <p:cNvSpPr>
            <a:spLocks noGrp="1"/>
          </p:cNvSpPr>
          <p:nvPr>
            <p:ph type="title"/>
          </p:nvPr>
        </p:nvSpPr>
        <p:spPr/>
        <p:txBody>
          <a:bodyPr/>
          <a:lstStyle/>
          <a:p>
            <a:r>
              <a:rPr lang="en-US" dirty="0"/>
              <a:t>FIRE INSPECTIONS</a:t>
            </a:r>
          </a:p>
        </p:txBody>
      </p:sp>
      <p:sp>
        <p:nvSpPr>
          <p:cNvPr id="3" name="Content Placeholder 2">
            <a:extLst>
              <a:ext uri="{FF2B5EF4-FFF2-40B4-BE49-F238E27FC236}">
                <a16:creationId xmlns:a16="http://schemas.microsoft.com/office/drawing/2014/main" id="{97ADD666-5C6F-CFDE-369F-AA4D13A3D90D}"/>
              </a:ext>
            </a:extLst>
          </p:cNvPr>
          <p:cNvSpPr>
            <a:spLocks noGrp="1"/>
          </p:cNvSpPr>
          <p:nvPr>
            <p:ph idx="1"/>
          </p:nvPr>
        </p:nvSpPr>
        <p:spPr/>
        <p:txBody>
          <a:bodyPr/>
          <a:lstStyle/>
          <a:p>
            <a:r>
              <a:rPr lang="en-US" dirty="0"/>
              <a:t>At least  semiannual inspection of the facility by the fire inspector</a:t>
            </a:r>
          </a:p>
          <a:p>
            <a:r>
              <a:rPr lang="en-US" dirty="0"/>
              <a:t>Signed certificates of each inspection shall be kept in the facility</a:t>
            </a:r>
          </a:p>
          <a:p>
            <a:r>
              <a:rPr lang="en-US" dirty="0"/>
              <a:t>Certification by the local fire authority as to the fire safety of the facility and the adequacy of the written fire plan for the orderly evacuation of residents shall be obtained and kept on file in the  facility</a:t>
            </a:r>
          </a:p>
          <a:p>
            <a:pPr marL="0" indent="0">
              <a:buNone/>
            </a:pPr>
            <a:endParaRPr lang="en-US" dirty="0"/>
          </a:p>
        </p:txBody>
      </p:sp>
    </p:spTree>
    <p:extLst>
      <p:ext uri="{BB962C8B-B14F-4D97-AF65-F5344CB8AC3E}">
        <p14:creationId xmlns:p14="http://schemas.microsoft.com/office/powerpoint/2010/main" val="3745336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48976-2B89-9EE8-BD30-C712D770A245}"/>
              </a:ext>
            </a:extLst>
          </p:cNvPr>
          <p:cNvSpPr>
            <a:spLocks noGrp="1"/>
          </p:cNvSpPr>
          <p:nvPr>
            <p:ph type="title"/>
          </p:nvPr>
        </p:nvSpPr>
        <p:spPr/>
        <p:txBody>
          <a:bodyPr/>
          <a:lstStyle/>
          <a:p>
            <a:r>
              <a:rPr lang="en-US" dirty="0"/>
              <a:t>FIRE REPORT</a:t>
            </a:r>
            <a:br>
              <a:rPr lang="en-US" dirty="0"/>
            </a:br>
            <a:endParaRPr lang="en-US" dirty="0"/>
          </a:p>
        </p:txBody>
      </p:sp>
      <p:sp>
        <p:nvSpPr>
          <p:cNvPr id="3" name="Content Placeholder 2">
            <a:extLst>
              <a:ext uri="{FF2B5EF4-FFF2-40B4-BE49-F238E27FC236}">
                <a16:creationId xmlns:a16="http://schemas.microsoft.com/office/drawing/2014/main" id="{DE22AF90-B10F-758F-56B6-6415123CCAD4}"/>
              </a:ext>
            </a:extLst>
          </p:cNvPr>
          <p:cNvSpPr>
            <a:spLocks noGrp="1"/>
          </p:cNvSpPr>
          <p:nvPr>
            <p:ph idx="1"/>
          </p:nvPr>
        </p:nvSpPr>
        <p:spPr/>
        <p:txBody>
          <a:bodyPr/>
          <a:lstStyle/>
          <a:p>
            <a:r>
              <a:rPr lang="en-US" dirty="0"/>
              <a:t>If a fire occurs, the facility has 72 hours to notify DHS of the fire </a:t>
            </a:r>
          </a:p>
        </p:txBody>
      </p:sp>
    </p:spTree>
    <p:extLst>
      <p:ext uri="{BB962C8B-B14F-4D97-AF65-F5344CB8AC3E}">
        <p14:creationId xmlns:p14="http://schemas.microsoft.com/office/powerpoint/2010/main" val="1757752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HAS 4 PARTS</a:t>
            </a:r>
            <a:br>
              <a:rPr lang="en-US" dirty="0"/>
            </a:br>
            <a:endParaRPr lang="en-US" dirty="0"/>
          </a:p>
        </p:txBody>
      </p:sp>
      <p:sp>
        <p:nvSpPr>
          <p:cNvPr id="3" name="Content Placeholder 2"/>
          <p:cNvSpPr>
            <a:spLocks noGrp="1"/>
          </p:cNvSpPr>
          <p:nvPr>
            <p:ph idx="1"/>
          </p:nvPr>
        </p:nvSpPr>
        <p:spPr/>
        <p:txBody>
          <a:bodyPr/>
          <a:lstStyle/>
          <a:p>
            <a:r>
              <a:rPr lang="en-US" dirty="0"/>
              <a:t>Risk assessment and planning</a:t>
            </a:r>
          </a:p>
          <a:p>
            <a:r>
              <a:rPr lang="en-US" dirty="0"/>
              <a:t>Policies and Procedures</a:t>
            </a:r>
          </a:p>
          <a:p>
            <a:r>
              <a:rPr lang="en-US" dirty="0"/>
              <a:t>Communication plan</a:t>
            </a:r>
          </a:p>
          <a:p>
            <a:r>
              <a:rPr lang="en-US" dirty="0"/>
              <a:t>Training and testing</a:t>
            </a:r>
          </a:p>
        </p:txBody>
      </p:sp>
    </p:spTree>
    <p:extLst>
      <p:ext uri="{BB962C8B-B14F-4D97-AF65-F5344CB8AC3E}">
        <p14:creationId xmlns:p14="http://schemas.microsoft.com/office/powerpoint/2010/main" val="4101470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will cover </a:t>
            </a:r>
          </a:p>
        </p:txBody>
      </p:sp>
      <p:sp>
        <p:nvSpPr>
          <p:cNvPr id="3" name="Content Placeholder 2"/>
          <p:cNvSpPr>
            <a:spLocks noGrp="1"/>
          </p:cNvSpPr>
          <p:nvPr>
            <p:ph idx="1"/>
          </p:nvPr>
        </p:nvSpPr>
        <p:spPr/>
        <p:txBody>
          <a:bodyPr/>
          <a:lstStyle/>
          <a:p>
            <a:r>
              <a:rPr lang="en-US" dirty="0"/>
              <a:t>We will cover risk assessment using the HVA</a:t>
            </a:r>
          </a:p>
          <a:p>
            <a:r>
              <a:rPr lang="en-US" dirty="0"/>
              <a:t>We will discuss policies and procedures</a:t>
            </a:r>
          </a:p>
          <a:p>
            <a:r>
              <a:rPr lang="en-US" dirty="0"/>
              <a:t>We will discuss drills and how to do them</a:t>
            </a:r>
          </a:p>
          <a:p>
            <a:r>
              <a:rPr lang="en-US" dirty="0"/>
              <a:t>We will discuss the newest emergency-Legionella procedures</a:t>
            </a:r>
          </a:p>
          <a:p>
            <a:r>
              <a:rPr lang="en-US" dirty="0"/>
              <a:t>If time, we will discuss Incident Command Procedures for Communication</a:t>
            </a:r>
          </a:p>
        </p:txBody>
      </p:sp>
    </p:spTree>
    <p:extLst>
      <p:ext uri="{BB962C8B-B14F-4D97-AF65-F5344CB8AC3E}">
        <p14:creationId xmlns:p14="http://schemas.microsoft.com/office/powerpoint/2010/main" val="2537207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sp>
        <p:nvSpPr>
          <p:cNvPr id="3" name="Content Placeholder 2"/>
          <p:cNvSpPr>
            <a:spLocks noGrp="1"/>
          </p:cNvSpPr>
          <p:nvPr>
            <p:ph idx="1"/>
          </p:nvPr>
        </p:nvSpPr>
        <p:spPr/>
        <p:txBody>
          <a:bodyPr/>
          <a:lstStyle/>
          <a:p>
            <a:r>
              <a:rPr lang="en-US" dirty="0"/>
              <a:t>Hazardous Vulnerability Assessment will help facilities decide what to plan for. Form can be found at DHS Wisconsin regulations emergency preparedness for long term care and assisted living</a:t>
            </a:r>
          </a:p>
          <a:p>
            <a:r>
              <a:rPr lang="en-US" dirty="0"/>
              <a:t>Needs to be done annually</a:t>
            </a:r>
          </a:p>
          <a:p>
            <a:r>
              <a:rPr lang="en-US" dirty="0"/>
              <a:t>No need to plan for disasters that will never happen in Wisconsin such as Hurricanes</a:t>
            </a:r>
          </a:p>
        </p:txBody>
      </p:sp>
    </p:spTree>
    <p:extLst>
      <p:ext uri="{BB962C8B-B14F-4D97-AF65-F5344CB8AC3E}">
        <p14:creationId xmlns:p14="http://schemas.microsoft.com/office/powerpoint/2010/main" val="2143039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Hazardous Vulnerability Assessment</a:t>
            </a:r>
          </a:p>
        </p:txBody>
      </p:sp>
      <p:sp>
        <p:nvSpPr>
          <p:cNvPr id="3" name="Content Placeholder 2"/>
          <p:cNvSpPr>
            <a:spLocks noGrp="1"/>
          </p:cNvSpPr>
          <p:nvPr>
            <p:ph idx="1"/>
          </p:nvPr>
        </p:nvSpPr>
        <p:spPr/>
        <p:txBody>
          <a:bodyPr/>
          <a:lstStyle/>
          <a:p>
            <a:r>
              <a:rPr lang="en-US" dirty="0"/>
              <a:t>Collect information from County Emergency Management</a:t>
            </a:r>
          </a:p>
          <a:p>
            <a:pPr lvl="1"/>
            <a:r>
              <a:rPr lang="en-US" dirty="0"/>
              <a:t>Weather related emergencies in past 10 years</a:t>
            </a:r>
          </a:p>
          <a:p>
            <a:pPr lvl="1"/>
            <a:r>
              <a:rPr lang="en-US" dirty="0"/>
              <a:t>Active shooter incidents</a:t>
            </a:r>
          </a:p>
          <a:p>
            <a:pPr lvl="1"/>
            <a:r>
              <a:rPr lang="en-US" dirty="0"/>
              <a:t>Hazardous material leaks</a:t>
            </a:r>
          </a:p>
          <a:p>
            <a:pPr lvl="1"/>
            <a:r>
              <a:rPr lang="en-US" dirty="0"/>
              <a:t>Floods, Fires. Earthquakes</a:t>
            </a:r>
          </a:p>
          <a:p>
            <a:pPr lvl="1"/>
            <a:r>
              <a:rPr lang="en-US" dirty="0"/>
              <a:t>Are you in an airplane fly zone</a:t>
            </a:r>
          </a:p>
          <a:p>
            <a:pPr lvl="1"/>
            <a:r>
              <a:rPr lang="en-US" dirty="0"/>
              <a:t>Are you within 50 miles of a Nuclear Power plant</a:t>
            </a:r>
          </a:p>
          <a:p>
            <a:pPr marL="457200" lvl="1" indent="0">
              <a:buNone/>
            </a:pPr>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922722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Vulnerability Assessment Continued</a:t>
            </a:r>
          </a:p>
        </p:txBody>
      </p:sp>
      <p:sp>
        <p:nvSpPr>
          <p:cNvPr id="3" name="Content Placeholder 2"/>
          <p:cNvSpPr>
            <a:spLocks noGrp="1"/>
          </p:cNvSpPr>
          <p:nvPr>
            <p:ph idx="1"/>
          </p:nvPr>
        </p:nvSpPr>
        <p:spPr/>
        <p:txBody>
          <a:bodyPr/>
          <a:lstStyle/>
          <a:p>
            <a:pPr marL="0" indent="0">
              <a:buNone/>
            </a:pPr>
            <a:r>
              <a:rPr lang="en-US" dirty="0"/>
              <a:t>Is the facility located near a major thoroughfare where semis may be </a:t>
            </a:r>
          </a:p>
          <a:p>
            <a:pPr marL="0" indent="0">
              <a:buNone/>
            </a:pPr>
            <a:r>
              <a:rPr lang="en-US" dirty="0"/>
              <a:t>	carrying hazardous materials</a:t>
            </a:r>
          </a:p>
          <a:p>
            <a:pPr marL="0" indent="0">
              <a:buNone/>
            </a:pPr>
            <a:r>
              <a:rPr lang="en-US" dirty="0"/>
              <a:t>Are you located near railroad tracks where hazardous materials may be </a:t>
            </a:r>
          </a:p>
          <a:p>
            <a:pPr marL="0" indent="0">
              <a:buNone/>
            </a:pPr>
            <a:r>
              <a:rPr lang="en-US" dirty="0"/>
              <a:t>	transported</a:t>
            </a:r>
          </a:p>
          <a:p>
            <a:pPr marL="0" indent="0">
              <a:buNone/>
            </a:pPr>
            <a:r>
              <a:rPr lang="en-US" dirty="0"/>
              <a:t>What chemicals do you use in the building and risk of explosion</a:t>
            </a:r>
          </a:p>
          <a:p>
            <a:pPr marL="0" indent="0">
              <a:buNone/>
            </a:pPr>
            <a:r>
              <a:rPr lang="en-US" dirty="0"/>
              <a:t>What is the building’s power source, do you have a generator</a:t>
            </a:r>
          </a:p>
          <a:p>
            <a:pPr marL="0" indent="0">
              <a:buNone/>
            </a:pPr>
            <a:r>
              <a:rPr lang="en-US" dirty="0"/>
              <a:t>Are the computers backed up to a cloud</a:t>
            </a:r>
          </a:p>
        </p:txBody>
      </p:sp>
    </p:spTree>
    <p:extLst>
      <p:ext uri="{BB962C8B-B14F-4D97-AF65-F5344CB8AC3E}">
        <p14:creationId xmlns:p14="http://schemas.microsoft.com/office/powerpoint/2010/main" val="342953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Vulnerability Assessment Continued</a:t>
            </a:r>
            <a:br>
              <a:rPr lang="en-US" dirty="0"/>
            </a:br>
            <a:endParaRPr lang="en-US" dirty="0"/>
          </a:p>
        </p:txBody>
      </p:sp>
      <p:sp>
        <p:nvSpPr>
          <p:cNvPr id="3" name="Content Placeholder 2"/>
          <p:cNvSpPr>
            <a:spLocks noGrp="1"/>
          </p:cNvSpPr>
          <p:nvPr>
            <p:ph idx="1"/>
          </p:nvPr>
        </p:nvSpPr>
        <p:spPr/>
        <p:txBody>
          <a:bodyPr/>
          <a:lstStyle/>
          <a:p>
            <a:r>
              <a:rPr lang="en-US" dirty="0"/>
              <a:t>Will help you assess your risk and how well you planned for each risk</a:t>
            </a:r>
          </a:p>
          <a:p>
            <a:r>
              <a:rPr lang="en-US" dirty="0"/>
              <a:t>Rule of thumb is to plan for the 5 highest scoring emergencies.</a:t>
            </a:r>
          </a:p>
          <a:p>
            <a:r>
              <a:rPr lang="en-US" dirty="0"/>
              <a:t>Always include plans for active shooter, bomb threat, and weather.</a:t>
            </a:r>
          </a:p>
          <a:p>
            <a:r>
              <a:rPr lang="en-US" dirty="0"/>
              <a:t>Pink Columns are the probability columns</a:t>
            </a:r>
          </a:p>
          <a:p>
            <a:r>
              <a:rPr lang="en-US" dirty="0"/>
              <a:t>Orange Columns are in the impact columns</a:t>
            </a:r>
          </a:p>
          <a:p>
            <a:r>
              <a:rPr lang="en-US" dirty="0"/>
              <a:t>Green Columns are the mitigation, preparedness, response and recover columns</a:t>
            </a:r>
          </a:p>
          <a:p>
            <a:r>
              <a:rPr lang="en-US" dirty="0"/>
              <a:t>Yellow Column-is the relative risk score</a:t>
            </a:r>
          </a:p>
        </p:txBody>
      </p:sp>
    </p:spTree>
    <p:extLst>
      <p:ext uri="{BB962C8B-B14F-4D97-AF65-F5344CB8AC3E}">
        <p14:creationId xmlns:p14="http://schemas.microsoft.com/office/powerpoint/2010/main" val="2221598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HVA Example</a:t>
            </a:r>
          </a:p>
        </p:txBody>
      </p:sp>
      <p:sp>
        <p:nvSpPr>
          <p:cNvPr id="3" name="Content Placeholder 2"/>
          <p:cNvSpPr>
            <a:spLocks noGrp="1"/>
          </p:cNvSpPr>
          <p:nvPr>
            <p:ph idx="1"/>
          </p:nvPr>
        </p:nvSpPr>
        <p:spPr/>
        <p:txBody>
          <a:bodyPr/>
          <a:lstStyle/>
          <a:p>
            <a:r>
              <a:rPr lang="en-US" dirty="0"/>
              <a:t>Let’s look at the form and do an assessment for a facility.</a:t>
            </a:r>
          </a:p>
        </p:txBody>
      </p:sp>
    </p:spTree>
    <p:extLst>
      <p:ext uri="{BB962C8B-B14F-4D97-AF65-F5344CB8AC3E}">
        <p14:creationId xmlns:p14="http://schemas.microsoft.com/office/powerpoint/2010/main" val="63182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the Policy and Procedure</a:t>
            </a:r>
          </a:p>
        </p:txBody>
      </p:sp>
      <p:sp>
        <p:nvSpPr>
          <p:cNvPr id="3" name="Content Placeholder 2"/>
          <p:cNvSpPr>
            <a:spLocks noGrp="1"/>
          </p:cNvSpPr>
          <p:nvPr>
            <p:ph idx="1"/>
          </p:nvPr>
        </p:nvSpPr>
        <p:spPr/>
        <p:txBody>
          <a:bodyPr/>
          <a:lstStyle/>
          <a:p>
            <a:pPr marL="0" indent="0">
              <a:buNone/>
            </a:pPr>
            <a:endParaRPr lang="en-US" dirty="0"/>
          </a:p>
          <a:p>
            <a:r>
              <a:rPr lang="en-US" dirty="0"/>
              <a:t>There are several on-line resources for these policies and procedures that can be adapted to your facility.</a:t>
            </a:r>
          </a:p>
          <a:p>
            <a:r>
              <a:rPr lang="en-US" dirty="0"/>
              <a:t>I’m available to assist in writing policies also and my email is coylea@gardenviewal.com.</a:t>
            </a:r>
          </a:p>
        </p:txBody>
      </p:sp>
    </p:spTree>
    <p:extLst>
      <p:ext uri="{BB962C8B-B14F-4D97-AF65-F5344CB8AC3E}">
        <p14:creationId xmlns:p14="http://schemas.microsoft.com/office/powerpoint/2010/main" val="1901239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plan policies and procedures</a:t>
            </a:r>
          </a:p>
        </p:txBody>
      </p:sp>
      <p:sp>
        <p:nvSpPr>
          <p:cNvPr id="3" name="Content Placeholder 2"/>
          <p:cNvSpPr>
            <a:spLocks noGrp="1"/>
          </p:cNvSpPr>
          <p:nvPr>
            <p:ph idx="1"/>
          </p:nvPr>
        </p:nvSpPr>
        <p:spPr/>
        <p:txBody>
          <a:bodyPr/>
          <a:lstStyle/>
          <a:p>
            <a:r>
              <a:rPr lang="en-US" dirty="0"/>
              <a:t>Need policy and procedure for at least</a:t>
            </a:r>
          </a:p>
          <a:p>
            <a:pPr lvl="1"/>
            <a:r>
              <a:rPr lang="en-US" dirty="0"/>
              <a:t>Severe weather</a:t>
            </a:r>
          </a:p>
          <a:p>
            <a:pPr lvl="1"/>
            <a:r>
              <a:rPr lang="en-US" dirty="0"/>
              <a:t>Fire</a:t>
            </a:r>
          </a:p>
          <a:p>
            <a:pPr lvl="1"/>
            <a:r>
              <a:rPr lang="en-US" dirty="0"/>
              <a:t>Missing resident</a:t>
            </a:r>
          </a:p>
          <a:p>
            <a:pPr lvl="1"/>
            <a:r>
              <a:rPr lang="en-US" dirty="0"/>
              <a:t>Shelter in place</a:t>
            </a:r>
          </a:p>
          <a:p>
            <a:pPr lvl="1"/>
            <a:r>
              <a:rPr lang="en-US" dirty="0"/>
              <a:t>Suggested policies and procedures</a:t>
            </a:r>
          </a:p>
          <a:p>
            <a:pPr lvl="2"/>
            <a:r>
              <a:rPr lang="en-US" dirty="0"/>
              <a:t>Active shooter</a:t>
            </a:r>
          </a:p>
          <a:p>
            <a:pPr lvl="2"/>
            <a:r>
              <a:rPr lang="en-US" dirty="0"/>
              <a:t>Power outage</a:t>
            </a:r>
          </a:p>
          <a:p>
            <a:pPr lvl="2"/>
            <a:r>
              <a:rPr lang="en-US" dirty="0"/>
              <a:t>High risk scores on HVA</a:t>
            </a:r>
          </a:p>
          <a:p>
            <a:pPr lvl="1"/>
            <a:endParaRPr lang="en-US" dirty="0"/>
          </a:p>
        </p:txBody>
      </p:sp>
    </p:spTree>
    <p:extLst>
      <p:ext uri="{BB962C8B-B14F-4D97-AF65-F5344CB8AC3E}">
        <p14:creationId xmlns:p14="http://schemas.microsoft.com/office/powerpoint/2010/main" val="269520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the plan</a:t>
            </a:r>
          </a:p>
        </p:txBody>
      </p:sp>
      <p:sp>
        <p:nvSpPr>
          <p:cNvPr id="3" name="Content Placeholder 2"/>
          <p:cNvSpPr>
            <a:spLocks noGrp="1"/>
          </p:cNvSpPr>
          <p:nvPr>
            <p:ph idx="1"/>
          </p:nvPr>
        </p:nvSpPr>
        <p:spPr/>
        <p:txBody>
          <a:bodyPr/>
          <a:lstStyle/>
          <a:p>
            <a:endParaRPr lang="en-US" dirty="0"/>
          </a:p>
          <a:p>
            <a:r>
              <a:rPr lang="en-US" dirty="0"/>
              <a:t>Template found at DHS Emergency Preparedness for long term care.</a:t>
            </a:r>
          </a:p>
          <a:p>
            <a:r>
              <a:rPr lang="en-US" dirty="0"/>
              <a:t>Plan is 18 pages long and can be adapted to your facility</a:t>
            </a:r>
          </a:p>
          <a:p>
            <a:r>
              <a:rPr lang="en-US" dirty="0"/>
              <a:t>Uses the HVA information</a:t>
            </a:r>
          </a:p>
          <a:p>
            <a:pPr marL="0" indent="0">
              <a:buNone/>
            </a:pPr>
            <a:endParaRPr lang="en-US" dirty="0"/>
          </a:p>
          <a:p>
            <a:endParaRPr lang="en-US" dirty="0"/>
          </a:p>
        </p:txBody>
      </p:sp>
    </p:spTree>
    <p:extLst>
      <p:ext uri="{BB962C8B-B14F-4D97-AF65-F5344CB8AC3E}">
        <p14:creationId xmlns:p14="http://schemas.microsoft.com/office/powerpoint/2010/main" val="1329977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Consider When Writing Your Plan</a:t>
            </a:r>
          </a:p>
        </p:txBody>
      </p:sp>
      <p:sp>
        <p:nvSpPr>
          <p:cNvPr id="3" name="Content Placeholder 2"/>
          <p:cNvSpPr>
            <a:spLocks noGrp="1"/>
          </p:cNvSpPr>
          <p:nvPr>
            <p:ph idx="1"/>
          </p:nvPr>
        </p:nvSpPr>
        <p:spPr/>
        <p:txBody>
          <a:bodyPr/>
          <a:lstStyle/>
          <a:p>
            <a:r>
              <a:rPr lang="en-US" dirty="0"/>
              <a:t>In case of an evacuation of the building:</a:t>
            </a:r>
          </a:p>
          <a:p>
            <a:pPr lvl="1"/>
            <a:r>
              <a:rPr lang="en-US" dirty="0"/>
              <a:t>Where will the residents go</a:t>
            </a:r>
          </a:p>
          <a:p>
            <a:pPr lvl="1"/>
            <a:r>
              <a:rPr lang="en-US" dirty="0"/>
              <a:t>Who will care for them at the new place</a:t>
            </a:r>
          </a:p>
          <a:p>
            <a:pPr lvl="1"/>
            <a:r>
              <a:rPr lang="en-US" dirty="0"/>
              <a:t>How will the residents get there</a:t>
            </a:r>
          </a:p>
          <a:p>
            <a:pPr lvl="1"/>
            <a:r>
              <a:rPr lang="en-US" dirty="0"/>
              <a:t>How will you provide food and fluids</a:t>
            </a:r>
          </a:p>
          <a:p>
            <a:pPr lvl="1"/>
            <a:r>
              <a:rPr lang="en-US" dirty="0"/>
              <a:t>How will you provide medications</a:t>
            </a:r>
          </a:p>
          <a:p>
            <a:pPr lvl="1"/>
            <a:r>
              <a:rPr lang="en-US" dirty="0"/>
              <a:t>How will you provide incontinent supplies, oxygen, specialty beds</a:t>
            </a:r>
          </a:p>
          <a:p>
            <a:pPr lvl="1"/>
            <a:r>
              <a:rPr lang="en-US" dirty="0"/>
              <a:t>How will the resident’s laundry be done</a:t>
            </a:r>
          </a:p>
          <a:p>
            <a:pPr lvl="1"/>
            <a:r>
              <a:rPr lang="en-US" dirty="0"/>
              <a:t>Who makes these decisions</a:t>
            </a:r>
          </a:p>
        </p:txBody>
      </p:sp>
    </p:spTree>
    <p:extLst>
      <p:ext uri="{BB962C8B-B14F-4D97-AF65-F5344CB8AC3E}">
        <p14:creationId xmlns:p14="http://schemas.microsoft.com/office/powerpoint/2010/main" val="2606451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Drills</a:t>
            </a:r>
          </a:p>
        </p:txBody>
      </p:sp>
      <p:sp>
        <p:nvSpPr>
          <p:cNvPr id="3" name="Content Placeholder 2"/>
          <p:cNvSpPr>
            <a:spLocks noGrp="1"/>
          </p:cNvSpPr>
          <p:nvPr>
            <p:ph idx="1"/>
          </p:nvPr>
        </p:nvSpPr>
        <p:spPr/>
        <p:txBody>
          <a:bodyPr/>
          <a:lstStyle/>
          <a:p>
            <a:r>
              <a:rPr lang="en-US" dirty="0"/>
              <a:t>Severe weather yearly</a:t>
            </a:r>
          </a:p>
          <a:p>
            <a:r>
              <a:rPr lang="en-US" dirty="0"/>
              <a:t>One other drill for a different disaster is recommended</a:t>
            </a:r>
          </a:p>
          <a:p>
            <a:pPr lvl="1"/>
            <a:r>
              <a:rPr lang="en-US" dirty="0"/>
              <a:t>Educate the staff on the various disaster procedures</a:t>
            </a:r>
          </a:p>
          <a:p>
            <a:pPr lvl="2"/>
            <a:r>
              <a:rPr lang="en-US" dirty="0"/>
              <a:t>Do a tabletop drill </a:t>
            </a:r>
          </a:p>
          <a:p>
            <a:pPr lvl="2"/>
            <a:r>
              <a:rPr lang="en-US" dirty="0"/>
              <a:t>Missing resident is a great disaster to use</a:t>
            </a:r>
          </a:p>
          <a:p>
            <a:pPr lvl="2"/>
            <a:r>
              <a:rPr lang="en-US" dirty="0"/>
              <a:t>Have the local police department do a presentation on active shooter</a:t>
            </a:r>
          </a:p>
          <a:p>
            <a:pPr lvl="2"/>
            <a:r>
              <a:rPr lang="en-US" dirty="0"/>
              <a:t>Have the local fire department train staff on use of fire extinguishers</a:t>
            </a:r>
          </a:p>
        </p:txBody>
      </p:sp>
    </p:spTree>
    <p:extLst>
      <p:ext uri="{BB962C8B-B14F-4D97-AF65-F5344CB8AC3E}">
        <p14:creationId xmlns:p14="http://schemas.microsoft.com/office/powerpoint/2010/main" val="1896107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0863-18AE-E9F9-5AA9-67D0820CC553}"/>
              </a:ext>
            </a:extLst>
          </p:cNvPr>
          <p:cNvSpPr>
            <a:spLocks noGrp="1"/>
          </p:cNvSpPr>
          <p:nvPr>
            <p:ph type="title"/>
          </p:nvPr>
        </p:nvSpPr>
        <p:spPr/>
        <p:txBody>
          <a:bodyPr/>
          <a:lstStyle/>
          <a:p>
            <a:r>
              <a:rPr lang="en-US" dirty="0"/>
              <a:t>DRILLS CONT</a:t>
            </a:r>
          </a:p>
        </p:txBody>
      </p:sp>
      <p:sp>
        <p:nvSpPr>
          <p:cNvPr id="3" name="Content Placeholder 2">
            <a:extLst>
              <a:ext uri="{FF2B5EF4-FFF2-40B4-BE49-F238E27FC236}">
                <a16:creationId xmlns:a16="http://schemas.microsoft.com/office/drawing/2014/main" id="{DB94F223-AC3F-1DB3-4BEE-95E5EC69A5A9}"/>
              </a:ext>
            </a:extLst>
          </p:cNvPr>
          <p:cNvSpPr>
            <a:spLocks noGrp="1"/>
          </p:cNvSpPr>
          <p:nvPr>
            <p:ph idx="1"/>
          </p:nvPr>
        </p:nvSpPr>
        <p:spPr/>
        <p:txBody>
          <a:bodyPr/>
          <a:lstStyle/>
          <a:p>
            <a:r>
              <a:rPr lang="en-US" dirty="0"/>
              <a:t>Drills required quarterly on each shift and under varied  conditions</a:t>
            </a:r>
          </a:p>
          <a:p>
            <a:r>
              <a:rPr lang="en-US" dirty="0"/>
              <a:t>One drill per year will be an actual evacuation drill where residents are moved to a “safe” area.</a:t>
            </a:r>
          </a:p>
          <a:p>
            <a:r>
              <a:rPr lang="en-US" dirty="0"/>
              <a:t>A report of the drills will be written and maintained on file</a:t>
            </a:r>
          </a:p>
          <a:p>
            <a:r>
              <a:rPr lang="en-US" dirty="0"/>
              <a:t>The Administrator and Safety Committee shall investigate all problems with the evacuation drills and take corrective actions</a:t>
            </a:r>
          </a:p>
        </p:txBody>
      </p:sp>
    </p:spTree>
    <p:extLst>
      <p:ext uri="{BB962C8B-B14F-4D97-AF65-F5344CB8AC3E}">
        <p14:creationId xmlns:p14="http://schemas.microsoft.com/office/powerpoint/2010/main" val="3795723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A11E6-2830-6465-278B-5DA9812C7447}"/>
              </a:ext>
            </a:extLst>
          </p:cNvPr>
          <p:cNvSpPr>
            <a:spLocks noGrp="1"/>
          </p:cNvSpPr>
          <p:nvPr>
            <p:ph type="title"/>
          </p:nvPr>
        </p:nvSpPr>
        <p:spPr/>
        <p:txBody>
          <a:bodyPr/>
          <a:lstStyle/>
          <a:p>
            <a:r>
              <a:rPr lang="en-US" dirty="0"/>
              <a:t>How to do a drill</a:t>
            </a:r>
          </a:p>
        </p:txBody>
      </p:sp>
      <p:sp>
        <p:nvSpPr>
          <p:cNvPr id="4" name="Content Placeholder 3">
            <a:extLst>
              <a:ext uri="{FF2B5EF4-FFF2-40B4-BE49-F238E27FC236}">
                <a16:creationId xmlns:a16="http://schemas.microsoft.com/office/drawing/2014/main" id="{D6F8845B-34E9-514B-3942-6B93FB1E35A1}"/>
              </a:ext>
            </a:extLst>
          </p:cNvPr>
          <p:cNvSpPr>
            <a:spLocks noGrp="1"/>
          </p:cNvSpPr>
          <p:nvPr>
            <p:ph idx="1"/>
          </p:nvPr>
        </p:nvSpPr>
        <p:spPr/>
        <p:txBody>
          <a:bodyPr/>
          <a:lstStyle/>
          <a:p>
            <a:r>
              <a:rPr lang="en-US" dirty="0"/>
              <a:t>Tabletop drill-educate the staff on the policy you are going to drill on</a:t>
            </a:r>
          </a:p>
          <a:p>
            <a:pPr lvl="1"/>
            <a:r>
              <a:rPr lang="en-US" dirty="0"/>
              <a:t>For instance-educate on an active shooter drill using RUN HIDE FIGHT</a:t>
            </a:r>
          </a:p>
          <a:p>
            <a:pPr lvl="1"/>
            <a:r>
              <a:rPr lang="en-US" dirty="0"/>
              <a:t>The next day stop staff and ask what they would do in an active shooter situation.</a:t>
            </a:r>
          </a:p>
          <a:p>
            <a:pPr lvl="1"/>
            <a:r>
              <a:rPr lang="en-US" dirty="0"/>
              <a:t>Record all responses</a:t>
            </a:r>
          </a:p>
          <a:p>
            <a:pPr lvl="1"/>
            <a:r>
              <a:rPr lang="en-US" dirty="0"/>
              <a:t>Reinforce your policy each time with all staff, correct anything needed</a:t>
            </a:r>
          </a:p>
          <a:p>
            <a:pPr lvl="1"/>
            <a:endParaRPr lang="en-US" dirty="0"/>
          </a:p>
        </p:txBody>
      </p:sp>
    </p:spTree>
    <p:extLst>
      <p:ext uri="{BB962C8B-B14F-4D97-AF65-F5344CB8AC3E}">
        <p14:creationId xmlns:p14="http://schemas.microsoft.com/office/powerpoint/2010/main" val="3424954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43DDD3-4E87-14E8-67AF-5A5F9ED87B16}"/>
              </a:ext>
            </a:extLst>
          </p:cNvPr>
          <p:cNvSpPr>
            <a:spLocks noGrp="1"/>
          </p:cNvSpPr>
          <p:nvPr>
            <p:ph type="title"/>
          </p:nvPr>
        </p:nvSpPr>
        <p:spPr/>
        <p:txBody>
          <a:bodyPr/>
          <a:lstStyle/>
          <a:p>
            <a:r>
              <a:rPr lang="en-US" dirty="0"/>
              <a:t>Actual Drill</a:t>
            </a:r>
          </a:p>
        </p:txBody>
      </p:sp>
      <p:sp>
        <p:nvSpPr>
          <p:cNvPr id="4" name="Content Placeholder 3">
            <a:extLst>
              <a:ext uri="{FF2B5EF4-FFF2-40B4-BE49-F238E27FC236}">
                <a16:creationId xmlns:a16="http://schemas.microsoft.com/office/drawing/2014/main" id="{25CA8C71-4F4F-5C17-A27B-A6BE77045D86}"/>
              </a:ext>
            </a:extLst>
          </p:cNvPr>
          <p:cNvSpPr>
            <a:spLocks noGrp="1"/>
          </p:cNvSpPr>
          <p:nvPr>
            <p:ph idx="1"/>
          </p:nvPr>
        </p:nvSpPr>
        <p:spPr/>
        <p:txBody>
          <a:bodyPr/>
          <a:lstStyle/>
          <a:p>
            <a:r>
              <a:rPr lang="en-US" dirty="0"/>
              <a:t>For instance-an elopement drill is easy to do</a:t>
            </a:r>
          </a:p>
          <a:p>
            <a:pPr lvl="1"/>
            <a:r>
              <a:rPr lang="en-US" dirty="0"/>
              <a:t>Educate the staff on your elopement policy</a:t>
            </a:r>
          </a:p>
          <a:p>
            <a:pPr lvl="1"/>
            <a:r>
              <a:rPr lang="en-US" dirty="0"/>
              <a:t>Within a few days, select a resident who has noon meds and take them out of the building just before med pass, without telling anyone</a:t>
            </a:r>
          </a:p>
          <a:p>
            <a:pPr lvl="1"/>
            <a:r>
              <a:rPr lang="en-US" dirty="0"/>
              <a:t>Document how long it takes the staff to notify you of the missing resident</a:t>
            </a:r>
          </a:p>
          <a:p>
            <a:pPr lvl="1"/>
            <a:r>
              <a:rPr lang="en-US" dirty="0"/>
              <a:t>I usually notify the police department ahead of time that you are doing an elopement drill, but ask them to respond as though it were a real missing resident</a:t>
            </a:r>
          </a:p>
          <a:p>
            <a:pPr lvl="1"/>
            <a:r>
              <a:rPr lang="en-US" dirty="0"/>
              <a:t>Document if all steps of your policy were followed.</a:t>
            </a:r>
          </a:p>
          <a:p>
            <a:pPr lvl="1"/>
            <a:r>
              <a:rPr lang="en-US" dirty="0"/>
              <a:t>Compliment the staff if the policy was followed</a:t>
            </a:r>
          </a:p>
          <a:p>
            <a:pPr lvl="1"/>
            <a:endParaRPr lang="en-US" dirty="0"/>
          </a:p>
        </p:txBody>
      </p:sp>
    </p:spTree>
    <p:extLst>
      <p:ext uri="{BB962C8B-B14F-4D97-AF65-F5344CB8AC3E}">
        <p14:creationId xmlns:p14="http://schemas.microsoft.com/office/powerpoint/2010/main" val="2866815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B6C7-F314-3342-EB1D-30568A2CFDE0}"/>
              </a:ext>
            </a:extLst>
          </p:cNvPr>
          <p:cNvSpPr>
            <a:spLocks noGrp="1"/>
          </p:cNvSpPr>
          <p:nvPr>
            <p:ph type="title"/>
          </p:nvPr>
        </p:nvSpPr>
        <p:spPr/>
        <p:txBody>
          <a:bodyPr/>
          <a:lstStyle/>
          <a:p>
            <a:r>
              <a:rPr lang="en-US" dirty="0"/>
              <a:t>Tornado Drill</a:t>
            </a:r>
            <a:br>
              <a:rPr lang="en-US" dirty="0"/>
            </a:br>
            <a:endParaRPr lang="en-US" dirty="0"/>
          </a:p>
        </p:txBody>
      </p:sp>
      <p:sp>
        <p:nvSpPr>
          <p:cNvPr id="3" name="Content Placeholder 2">
            <a:extLst>
              <a:ext uri="{FF2B5EF4-FFF2-40B4-BE49-F238E27FC236}">
                <a16:creationId xmlns:a16="http://schemas.microsoft.com/office/drawing/2014/main" id="{0FD696A4-F5E9-A004-3100-F0DF0E7D65F1}"/>
              </a:ext>
            </a:extLst>
          </p:cNvPr>
          <p:cNvSpPr>
            <a:spLocks noGrp="1"/>
          </p:cNvSpPr>
          <p:nvPr>
            <p:ph idx="1"/>
          </p:nvPr>
        </p:nvSpPr>
        <p:spPr/>
        <p:txBody>
          <a:bodyPr/>
          <a:lstStyle/>
          <a:p>
            <a:r>
              <a:rPr lang="en-US" dirty="0"/>
              <a:t>Usually done in April with the State wide alert</a:t>
            </a:r>
          </a:p>
          <a:p>
            <a:r>
              <a:rPr lang="en-US" dirty="0"/>
              <a:t>Can be counted as an emergency drill</a:t>
            </a:r>
          </a:p>
          <a:p>
            <a:r>
              <a:rPr lang="en-US" dirty="0"/>
              <a:t>If you only do a tornado drill, will your staff know how to respond to other emergencies?</a:t>
            </a:r>
          </a:p>
        </p:txBody>
      </p:sp>
    </p:spTree>
    <p:extLst>
      <p:ext uri="{BB962C8B-B14F-4D97-AF65-F5344CB8AC3E}">
        <p14:creationId xmlns:p14="http://schemas.microsoft.com/office/powerpoint/2010/main" val="654743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9480-CDF7-BCC2-E6F1-C73FE3FC9D7D}"/>
              </a:ext>
            </a:extLst>
          </p:cNvPr>
          <p:cNvSpPr>
            <a:spLocks noGrp="1"/>
          </p:cNvSpPr>
          <p:nvPr>
            <p:ph type="title"/>
          </p:nvPr>
        </p:nvSpPr>
        <p:spPr/>
        <p:txBody>
          <a:bodyPr/>
          <a:lstStyle/>
          <a:p>
            <a:r>
              <a:rPr lang="en-US" dirty="0"/>
              <a:t>Resident Transfer Log</a:t>
            </a:r>
          </a:p>
        </p:txBody>
      </p:sp>
      <p:sp>
        <p:nvSpPr>
          <p:cNvPr id="3" name="Content Placeholder 2">
            <a:extLst>
              <a:ext uri="{FF2B5EF4-FFF2-40B4-BE49-F238E27FC236}">
                <a16:creationId xmlns:a16="http://schemas.microsoft.com/office/drawing/2014/main" id="{E6C82814-70EF-5B1B-A569-3BB3E99861BC}"/>
              </a:ext>
            </a:extLst>
          </p:cNvPr>
          <p:cNvSpPr>
            <a:spLocks noGrp="1"/>
          </p:cNvSpPr>
          <p:nvPr>
            <p:ph idx="1"/>
          </p:nvPr>
        </p:nvSpPr>
        <p:spPr/>
        <p:txBody>
          <a:bodyPr/>
          <a:lstStyle/>
          <a:p>
            <a:r>
              <a:rPr lang="en-US" dirty="0"/>
              <a:t>This is a form that lets everyone know where every resident was evacuated to and how they got there</a:t>
            </a:r>
          </a:p>
          <a:p>
            <a:r>
              <a:rPr lang="en-US" dirty="0"/>
              <a:t>See example</a:t>
            </a:r>
          </a:p>
        </p:txBody>
      </p:sp>
    </p:spTree>
    <p:extLst>
      <p:ext uri="{BB962C8B-B14F-4D97-AF65-F5344CB8AC3E}">
        <p14:creationId xmlns:p14="http://schemas.microsoft.com/office/powerpoint/2010/main" val="2841280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Memorandum of Understanding (MOU)</a:t>
            </a:r>
          </a:p>
        </p:txBody>
      </p:sp>
      <p:sp>
        <p:nvSpPr>
          <p:cNvPr id="3" name="Content Placeholder 2"/>
          <p:cNvSpPr>
            <a:spLocks noGrp="1"/>
          </p:cNvSpPr>
          <p:nvPr>
            <p:ph idx="1"/>
          </p:nvPr>
        </p:nvSpPr>
        <p:spPr/>
        <p:txBody>
          <a:bodyPr/>
          <a:lstStyle/>
          <a:p>
            <a:r>
              <a:rPr lang="en-US" dirty="0"/>
              <a:t>These are contracts between the facility and outside providers</a:t>
            </a:r>
          </a:p>
          <a:p>
            <a:r>
              <a:rPr lang="en-US" dirty="0"/>
              <a:t>Types needed</a:t>
            </a:r>
          </a:p>
          <a:p>
            <a:pPr lvl="1"/>
            <a:r>
              <a:rPr lang="en-US" dirty="0"/>
              <a:t>Evacuation facilities-local and 50 miles away</a:t>
            </a:r>
          </a:p>
          <a:p>
            <a:pPr lvl="1"/>
            <a:r>
              <a:rPr lang="en-US" dirty="0"/>
              <a:t>Food vendors</a:t>
            </a:r>
          </a:p>
          <a:p>
            <a:pPr lvl="1"/>
            <a:r>
              <a:rPr lang="en-US" dirty="0"/>
              <a:t>Transportation services</a:t>
            </a:r>
          </a:p>
          <a:p>
            <a:pPr lvl="1"/>
            <a:r>
              <a:rPr lang="en-US" dirty="0"/>
              <a:t>Medical equipment providers</a:t>
            </a:r>
          </a:p>
          <a:p>
            <a:pPr lvl="1"/>
            <a:r>
              <a:rPr lang="en-US" dirty="0"/>
              <a:t>Pharmacy providers</a:t>
            </a:r>
          </a:p>
          <a:p>
            <a:pPr lvl="1"/>
            <a:r>
              <a:rPr lang="en-US" dirty="0"/>
              <a:t>Laundry services</a:t>
            </a:r>
          </a:p>
        </p:txBody>
      </p:sp>
    </p:spTree>
    <p:extLst>
      <p:ext uri="{BB962C8B-B14F-4D97-AF65-F5344CB8AC3E}">
        <p14:creationId xmlns:p14="http://schemas.microsoft.com/office/powerpoint/2010/main" val="953091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CB1E-0B7B-333C-CFC0-8CE96EF33E9C}"/>
              </a:ext>
            </a:extLst>
          </p:cNvPr>
          <p:cNvSpPr>
            <a:spLocks noGrp="1"/>
          </p:cNvSpPr>
          <p:nvPr>
            <p:ph type="title"/>
          </p:nvPr>
        </p:nvSpPr>
        <p:spPr/>
        <p:txBody>
          <a:bodyPr/>
          <a:lstStyle/>
          <a:p>
            <a:r>
              <a:rPr lang="en-US" dirty="0"/>
              <a:t>Memorandum of Understanding</a:t>
            </a:r>
          </a:p>
        </p:txBody>
      </p:sp>
      <p:sp>
        <p:nvSpPr>
          <p:cNvPr id="3" name="Content Placeholder 2">
            <a:extLst>
              <a:ext uri="{FF2B5EF4-FFF2-40B4-BE49-F238E27FC236}">
                <a16:creationId xmlns:a16="http://schemas.microsoft.com/office/drawing/2014/main" id="{61E9204E-757B-1858-22B7-4EA4A5B193ED}"/>
              </a:ext>
            </a:extLst>
          </p:cNvPr>
          <p:cNvSpPr>
            <a:spLocks noGrp="1"/>
          </p:cNvSpPr>
          <p:nvPr>
            <p:ph idx="1"/>
          </p:nvPr>
        </p:nvSpPr>
        <p:spPr/>
        <p:txBody>
          <a:bodyPr/>
          <a:lstStyle/>
          <a:p>
            <a:r>
              <a:rPr lang="en-US" dirty="0"/>
              <a:t>Each place you plan to evacuate to needs to have signed a Memorandum of Understanding which spells out who is responsible for what.</a:t>
            </a:r>
          </a:p>
          <a:p>
            <a:pPr lvl="1"/>
            <a:r>
              <a:rPr lang="en-US" dirty="0"/>
              <a:t>For instance, who will take care of the residents</a:t>
            </a:r>
          </a:p>
          <a:p>
            <a:pPr lvl="1"/>
            <a:r>
              <a:rPr lang="en-US" dirty="0"/>
              <a:t>Who will provide the shelter, beds, food</a:t>
            </a:r>
          </a:p>
          <a:p>
            <a:pPr lvl="1"/>
            <a:r>
              <a:rPr lang="en-US" dirty="0"/>
              <a:t>What will the costs involved be</a:t>
            </a:r>
          </a:p>
          <a:p>
            <a:pPr lvl="1"/>
            <a:endParaRPr lang="en-US" dirty="0"/>
          </a:p>
        </p:txBody>
      </p:sp>
    </p:spTree>
    <p:extLst>
      <p:ext uri="{BB962C8B-B14F-4D97-AF65-F5344CB8AC3E}">
        <p14:creationId xmlns:p14="http://schemas.microsoft.com/office/powerpoint/2010/main" val="1141647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3D80-0B30-EFFB-F827-08E6F3CA180A}"/>
              </a:ext>
            </a:extLst>
          </p:cNvPr>
          <p:cNvSpPr>
            <a:spLocks noGrp="1"/>
          </p:cNvSpPr>
          <p:nvPr>
            <p:ph type="title"/>
          </p:nvPr>
        </p:nvSpPr>
        <p:spPr/>
        <p:txBody>
          <a:bodyPr/>
          <a:lstStyle/>
          <a:p>
            <a:r>
              <a:rPr lang="en-US" dirty="0"/>
              <a:t>Memorandum continued</a:t>
            </a:r>
          </a:p>
        </p:txBody>
      </p:sp>
      <p:sp>
        <p:nvSpPr>
          <p:cNvPr id="3" name="Content Placeholder 2">
            <a:extLst>
              <a:ext uri="{FF2B5EF4-FFF2-40B4-BE49-F238E27FC236}">
                <a16:creationId xmlns:a16="http://schemas.microsoft.com/office/drawing/2014/main" id="{9E4AD623-B1BD-4933-7943-3DBC6000A1D7}"/>
              </a:ext>
            </a:extLst>
          </p:cNvPr>
          <p:cNvSpPr>
            <a:spLocks noGrp="1"/>
          </p:cNvSpPr>
          <p:nvPr>
            <p:ph idx="1"/>
          </p:nvPr>
        </p:nvSpPr>
        <p:spPr/>
        <p:txBody>
          <a:bodyPr/>
          <a:lstStyle/>
          <a:p>
            <a:r>
              <a:rPr lang="en-US" dirty="0"/>
              <a:t>Every supplier you have listed in your emergency plan needs one</a:t>
            </a:r>
          </a:p>
          <a:p>
            <a:pPr lvl="1"/>
            <a:r>
              <a:rPr lang="en-US" dirty="0"/>
              <a:t>Food supplier</a:t>
            </a:r>
          </a:p>
          <a:p>
            <a:pPr lvl="1"/>
            <a:r>
              <a:rPr lang="en-US" dirty="0"/>
              <a:t>Gas supplier for generator</a:t>
            </a:r>
          </a:p>
          <a:p>
            <a:pPr lvl="1"/>
            <a:r>
              <a:rPr lang="en-US" dirty="0"/>
              <a:t>Water supplier</a:t>
            </a:r>
          </a:p>
          <a:p>
            <a:pPr lvl="1"/>
            <a:r>
              <a:rPr lang="en-US" dirty="0"/>
              <a:t>Pharmacy </a:t>
            </a:r>
          </a:p>
          <a:p>
            <a:pPr lvl="1"/>
            <a:r>
              <a:rPr lang="en-US" dirty="0"/>
              <a:t>Medical supplies like oxygen</a:t>
            </a:r>
          </a:p>
          <a:p>
            <a:pPr lvl="1"/>
            <a:r>
              <a:rPr lang="en-US" dirty="0"/>
              <a:t>Transportation to evacuation site-may need more than 1 company</a:t>
            </a:r>
          </a:p>
          <a:p>
            <a:pPr lvl="1"/>
            <a:endParaRPr lang="en-US" dirty="0"/>
          </a:p>
          <a:p>
            <a:pPr lvl="1"/>
            <a:endParaRPr lang="en-US" dirty="0"/>
          </a:p>
        </p:txBody>
      </p:sp>
    </p:spTree>
    <p:extLst>
      <p:ext uri="{BB962C8B-B14F-4D97-AF65-F5344CB8AC3E}">
        <p14:creationId xmlns:p14="http://schemas.microsoft.com/office/powerpoint/2010/main" val="1724748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BB298-82A6-366B-FB93-516B1EB4E8DF}"/>
              </a:ext>
            </a:extLst>
          </p:cNvPr>
          <p:cNvSpPr>
            <a:spLocks noGrp="1"/>
          </p:cNvSpPr>
          <p:nvPr>
            <p:ph type="title"/>
          </p:nvPr>
        </p:nvSpPr>
        <p:spPr/>
        <p:txBody>
          <a:bodyPr>
            <a:normAutofit fontScale="90000"/>
          </a:bodyPr>
          <a:lstStyle/>
          <a:p>
            <a:r>
              <a:rPr lang="en-US" dirty="0"/>
              <a:t>WHO NEEDS TO BE NOTIFIED OF THE EVACUATION</a:t>
            </a:r>
            <a:br>
              <a:rPr lang="en-US" dirty="0"/>
            </a:br>
            <a:endParaRPr lang="en-US" dirty="0"/>
          </a:p>
        </p:txBody>
      </p:sp>
      <p:sp>
        <p:nvSpPr>
          <p:cNvPr id="3" name="Content Placeholder 2">
            <a:extLst>
              <a:ext uri="{FF2B5EF4-FFF2-40B4-BE49-F238E27FC236}">
                <a16:creationId xmlns:a16="http://schemas.microsoft.com/office/drawing/2014/main" id="{F7388E2D-48C5-9F09-CFBF-BD58A6B76339}"/>
              </a:ext>
            </a:extLst>
          </p:cNvPr>
          <p:cNvSpPr>
            <a:spLocks noGrp="1"/>
          </p:cNvSpPr>
          <p:nvPr>
            <p:ph idx="1"/>
          </p:nvPr>
        </p:nvSpPr>
        <p:spPr/>
        <p:txBody>
          <a:bodyPr/>
          <a:lstStyle/>
          <a:p>
            <a:r>
              <a:rPr lang="en-US" dirty="0"/>
              <a:t>First of all the POA, Guardian, and/or responsible party family member</a:t>
            </a:r>
          </a:p>
          <a:p>
            <a:r>
              <a:rPr lang="en-US" dirty="0"/>
              <a:t>Place a call to DHS Regional office to let them know you evacuated the facility</a:t>
            </a:r>
          </a:p>
          <a:p>
            <a:r>
              <a:rPr lang="en-US" dirty="0"/>
              <a:t>Notify all physicians of the evacuation and where their residents were transferred to</a:t>
            </a:r>
          </a:p>
          <a:p>
            <a:r>
              <a:rPr lang="en-US" dirty="0"/>
              <a:t>Notify the pharmacy of the evacuation and where the residents were transferred to</a:t>
            </a:r>
          </a:p>
        </p:txBody>
      </p:sp>
    </p:spTree>
    <p:extLst>
      <p:ext uri="{BB962C8B-B14F-4D97-AF65-F5344CB8AC3E}">
        <p14:creationId xmlns:p14="http://schemas.microsoft.com/office/powerpoint/2010/main" val="1152154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6137-89B2-9DF0-C622-A03025B189F7}"/>
              </a:ext>
            </a:extLst>
          </p:cNvPr>
          <p:cNvSpPr>
            <a:spLocks noGrp="1"/>
          </p:cNvSpPr>
          <p:nvPr>
            <p:ph type="title"/>
          </p:nvPr>
        </p:nvSpPr>
        <p:spPr/>
        <p:txBody>
          <a:bodyPr/>
          <a:lstStyle/>
          <a:p>
            <a:r>
              <a:rPr lang="en-US" dirty="0"/>
              <a:t>INCIDENT COMMAND</a:t>
            </a:r>
          </a:p>
        </p:txBody>
      </p:sp>
      <p:sp>
        <p:nvSpPr>
          <p:cNvPr id="3" name="Content Placeholder 2">
            <a:extLst>
              <a:ext uri="{FF2B5EF4-FFF2-40B4-BE49-F238E27FC236}">
                <a16:creationId xmlns:a16="http://schemas.microsoft.com/office/drawing/2014/main" id="{B67301D2-A7AB-20C2-AEE1-964800D34E30}"/>
              </a:ext>
            </a:extLst>
          </p:cNvPr>
          <p:cNvSpPr>
            <a:spLocks noGrp="1"/>
          </p:cNvSpPr>
          <p:nvPr>
            <p:ph idx="1"/>
          </p:nvPr>
        </p:nvSpPr>
        <p:spPr/>
        <p:txBody>
          <a:bodyPr/>
          <a:lstStyle/>
          <a:p>
            <a:r>
              <a:rPr lang="en-US" dirty="0"/>
              <a:t>This is a process to assist with a safe and orderly outcome in an emergency</a:t>
            </a:r>
          </a:p>
          <a:p>
            <a:r>
              <a:rPr lang="en-US" dirty="0"/>
              <a:t>Prevents duplication of notices.</a:t>
            </a:r>
          </a:p>
          <a:p>
            <a:r>
              <a:rPr lang="en-US" dirty="0"/>
              <a:t>Helps staff work together</a:t>
            </a:r>
          </a:p>
          <a:p>
            <a:r>
              <a:rPr lang="en-US" dirty="0"/>
              <a:t>Helps prevent panic</a:t>
            </a:r>
          </a:p>
        </p:txBody>
      </p:sp>
    </p:spTree>
    <p:extLst>
      <p:ext uri="{BB962C8B-B14F-4D97-AF65-F5344CB8AC3E}">
        <p14:creationId xmlns:p14="http://schemas.microsoft.com/office/powerpoint/2010/main" val="314099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82720-C1EF-4EE2-7D7F-1E7C5A319E9B}"/>
              </a:ext>
            </a:extLst>
          </p:cNvPr>
          <p:cNvSpPr>
            <a:spLocks noGrp="1"/>
          </p:cNvSpPr>
          <p:nvPr>
            <p:ph type="title"/>
          </p:nvPr>
        </p:nvSpPr>
        <p:spPr/>
        <p:txBody>
          <a:bodyPr/>
          <a:lstStyle/>
          <a:p>
            <a:r>
              <a:rPr lang="en-US" dirty="0"/>
              <a:t>INCIDENT COMMANDER</a:t>
            </a:r>
          </a:p>
        </p:txBody>
      </p:sp>
      <p:sp>
        <p:nvSpPr>
          <p:cNvPr id="3" name="Content Placeholder 2">
            <a:extLst>
              <a:ext uri="{FF2B5EF4-FFF2-40B4-BE49-F238E27FC236}">
                <a16:creationId xmlns:a16="http://schemas.microsoft.com/office/drawing/2014/main" id="{D323ED04-7596-D569-4584-C2CC4D9E6B77}"/>
              </a:ext>
            </a:extLst>
          </p:cNvPr>
          <p:cNvSpPr>
            <a:spLocks noGrp="1"/>
          </p:cNvSpPr>
          <p:nvPr>
            <p:ph idx="1"/>
          </p:nvPr>
        </p:nvSpPr>
        <p:spPr/>
        <p:txBody>
          <a:bodyPr/>
          <a:lstStyle/>
          <a:p>
            <a:r>
              <a:rPr lang="en-US" dirty="0"/>
              <a:t>Usually the Administrator but can be a charge person until management gets to the scene</a:t>
            </a:r>
          </a:p>
          <a:p>
            <a:r>
              <a:rPr lang="en-US" dirty="0"/>
              <a:t>Is in charge of the emergency from the facility perspective.</a:t>
            </a:r>
          </a:p>
          <a:p>
            <a:r>
              <a:rPr lang="en-US" dirty="0"/>
              <a:t>Fire department or police will be in charge of the incident overall</a:t>
            </a:r>
          </a:p>
          <a:p>
            <a:r>
              <a:rPr lang="en-US" dirty="0"/>
              <a:t>Facility Incident Commander works with fire or police</a:t>
            </a:r>
          </a:p>
        </p:txBody>
      </p:sp>
    </p:spTree>
    <p:extLst>
      <p:ext uri="{BB962C8B-B14F-4D97-AF65-F5344CB8AC3E}">
        <p14:creationId xmlns:p14="http://schemas.microsoft.com/office/powerpoint/2010/main" val="2700869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03D70-EE2E-41EE-A004-D599DEC44050}"/>
              </a:ext>
            </a:extLst>
          </p:cNvPr>
          <p:cNvSpPr>
            <a:spLocks noGrp="1"/>
          </p:cNvSpPr>
          <p:nvPr>
            <p:ph type="title"/>
          </p:nvPr>
        </p:nvSpPr>
        <p:spPr/>
        <p:txBody>
          <a:bodyPr/>
          <a:lstStyle/>
          <a:p>
            <a:r>
              <a:rPr lang="en-US" dirty="0"/>
              <a:t>Logistics officer</a:t>
            </a:r>
            <a:br>
              <a:rPr lang="en-US" dirty="0"/>
            </a:br>
            <a:endParaRPr lang="en-US" dirty="0"/>
          </a:p>
        </p:txBody>
      </p:sp>
      <p:sp>
        <p:nvSpPr>
          <p:cNvPr id="3" name="Content Placeholder 2">
            <a:extLst>
              <a:ext uri="{FF2B5EF4-FFF2-40B4-BE49-F238E27FC236}">
                <a16:creationId xmlns:a16="http://schemas.microsoft.com/office/drawing/2014/main" id="{D74C003C-0B13-FF00-F63F-F75B78BD1DBF}"/>
              </a:ext>
            </a:extLst>
          </p:cNvPr>
          <p:cNvSpPr>
            <a:spLocks noGrp="1"/>
          </p:cNvSpPr>
          <p:nvPr>
            <p:ph idx="1"/>
          </p:nvPr>
        </p:nvSpPr>
        <p:spPr/>
        <p:txBody>
          <a:bodyPr/>
          <a:lstStyle/>
          <a:p>
            <a:r>
              <a:rPr lang="en-US" dirty="0"/>
              <a:t>Gets supplies</a:t>
            </a:r>
          </a:p>
          <a:p>
            <a:r>
              <a:rPr lang="en-US" dirty="0"/>
              <a:t>Obtains meals</a:t>
            </a:r>
          </a:p>
          <a:p>
            <a:r>
              <a:rPr lang="en-US" dirty="0"/>
              <a:t>Obtains transportation if need</a:t>
            </a:r>
          </a:p>
        </p:txBody>
      </p:sp>
    </p:spTree>
    <p:extLst>
      <p:ext uri="{BB962C8B-B14F-4D97-AF65-F5344CB8AC3E}">
        <p14:creationId xmlns:p14="http://schemas.microsoft.com/office/powerpoint/2010/main" val="1326666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E3CBD-91B8-7CF5-2D2B-EBDC3CE51C13}"/>
              </a:ext>
            </a:extLst>
          </p:cNvPr>
          <p:cNvSpPr>
            <a:spLocks noGrp="1"/>
          </p:cNvSpPr>
          <p:nvPr>
            <p:ph type="title"/>
          </p:nvPr>
        </p:nvSpPr>
        <p:spPr/>
        <p:txBody>
          <a:bodyPr/>
          <a:lstStyle/>
          <a:p>
            <a:r>
              <a:rPr lang="en-US" dirty="0" err="1"/>
              <a:t>Liasion</a:t>
            </a:r>
            <a:r>
              <a:rPr lang="en-US" dirty="0"/>
              <a:t> Officer</a:t>
            </a:r>
          </a:p>
        </p:txBody>
      </p:sp>
      <p:sp>
        <p:nvSpPr>
          <p:cNvPr id="3" name="Content Placeholder 2">
            <a:extLst>
              <a:ext uri="{FF2B5EF4-FFF2-40B4-BE49-F238E27FC236}">
                <a16:creationId xmlns:a16="http://schemas.microsoft.com/office/drawing/2014/main" id="{F0FC2635-4CA4-815F-DBF4-C16D31588829}"/>
              </a:ext>
            </a:extLst>
          </p:cNvPr>
          <p:cNvSpPr>
            <a:spLocks noGrp="1"/>
          </p:cNvSpPr>
          <p:nvPr>
            <p:ph idx="1"/>
          </p:nvPr>
        </p:nvSpPr>
        <p:spPr/>
        <p:txBody>
          <a:bodyPr/>
          <a:lstStyle/>
          <a:p>
            <a:r>
              <a:rPr lang="en-US" dirty="0"/>
              <a:t>Talks with media</a:t>
            </a:r>
          </a:p>
          <a:p>
            <a:r>
              <a:rPr lang="en-US" dirty="0"/>
              <a:t>Notifies family members of evacuation and where residents are going</a:t>
            </a:r>
          </a:p>
          <a:p>
            <a:r>
              <a:rPr lang="en-US" dirty="0"/>
              <a:t>Keeps staff  updated.</a:t>
            </a:r>
          </a:p>
          <a:p>
            <a:r>
              <a:rPr lang="en-US" dirty="0"/>
              <a:t>Usually assigned to Social Worker</a:t>
            </a:r>
          </a:p>
        </p:txBody>
      </p:sp>
    </p:spTree>
    <p:extLst>
      <p:ext uri="{BB962C8B-B14F-4D97-AF65-F5344CB8AC3E}">
        <p14:creationId xmlns:p14="http://schemas.microsoft.com/office/powerpoint/2010/main" val="3152385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422F-4BC8-AEC3-CB6A-80F602E9162C}"/>
              </a:ext>
            </a:extLst>
          </p:cNvPr>
          <p:cNvSpPr>
            <a:spLocks noGrp="1"/>
          </p:cNvSpPr>
          <p:nvPr>
            <p:ph type="title"/>
          </p:nvPr>
        </p:nvSpPr>
        <p:spPr/>
        <p:txBody>
          <a:bodyPr/>
          <a:lstStyle/>
          <a:p>
            <a:r>
              <a:rPr lang="en-US" dirty="0"/>
              <a:t>Security Officer</a:t>
            </a:r>
          </a:p>
        </p:txBody>
      </p:sp>
      <p:sp>
        <p:nvSpPr>
          <p:cNvPr id="3" name="Content Placeholder 2">
            <a:extLst>
              <a:ext uri="{FF2B5EF4-FFF2-40B4-BE49-F238E27FC236}">
                <a16:creationId xmlns:a16="http://schemas.microsoft.com/office/drawing/2014/main" id="{DFDA3A04-F1B4-D576-A2DF-660A84BCF21A}"/>
              </a:ext>
            </a:extLst>
          </p:cNvPr>
          <p:cNvSpPr>
            <a:spLocks noGrp="1"/>
          </p:cNvSpPr>
          <p:nvPr>
            <p:ph idx="1"/>
          </p:nvPr>
        </p:nvSpPr>
        <p:spPr/>
        <p:txBody>
          <a:bodyPr/>
          <a:lstStyle/>
          <a:p>
            <a:pPr marL="0" indent="0">
              <a:buNone/>
            </a:pPr>
            <a:r>
              <a:rPr lang="en-US" dirty="0"/>
              <a:t> Makes sure all residents and staff are evacuated</a:t>
            </a:r>
          </a:p>
          <a:p>
            <a:pPr marL="0" indent="0">
              <a:buNone/>
            </a:pPr>
            <a:r>
              <a:rPr lang="en-US" dirty="0"/>
              <a:t>Maintains door security</a:t>
            </a:r>
          </a:p>
          <a:p>
            <a:pPr marL="0" indent="0">
              <a:buNone/>
            </a:pPr>
            <a:r>
              <a:rPr lang="en-US" dirty="0"/>
              <a:t>Chases away spectators who get too close</a:t>
            </a:r>
          </a:p>
          <a:p>
            <a:pPr marL="0" indent="0">
              <a:buNone/>
            </a:pPr>
            <a:r>
              <a:rPr lang="en-US" dirty="0"/>
              <a:t>Usually assigned to Building Services/Environment Services</a:t>
            </a:r>
          </a:p>
        </p:txBody>
      </p:sp>
    </p:spTree>
    <p:extLst>
      <p:ext uri="{BB962C8B-B14F-4D97-AF65-F5344CB8AC3E}">
        <p14:creationId xmlns:p14="http://schemas.microsoft.com/office/powerpoint/2010/main" val="2356342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CDEE-9F89-4F68-8F8E-9FD994FE6468}"/>
              </a:ext>
            </a:extLst>
          </p:cNvPr>
          <p:cNvSpPr>
            <a:spLocks noGrp="1"/>
          </p:cNvSpPr>
          <p:nvPr>
            <p:ph type="title"/>
          </p:nvPr>
        </p:nvSpPr>
        <p:spPr/>
        <p:txBody>
          <a:bodyPr/>
          <a:lstStyle/>
          <a:p>
            <a:r>
              <a:rPr lang="en-US" dirty="0"/>
              <a:t>FIRE</a:t>
            </a:r>
          </a:p>
        </p:txBody>
      </p:sp>
      <p:pic>
        <p:nvPicPr>
          <p:cNvPr id="5" name="Content Placeholder 4">
            <a:extLst>
              <a:ext uri="{FF2B5EF4-FFF2-40B4-BE49-F238E27FC236}">
                <a16:creationId xmlns:a16="http://schemas.microsoft.com/office/drawing/2014/main" id="{D2CB5A1B-4764-9B58-C278-3D303A51ABB1}"/>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39194" y="1827516"/>
            <a:ext cx="2913611" cy="4347556"/>
          </a:xfrm>
        </p:spPr>
      </p:pic>
      <p:sp>
        <p:nvSpPr>
          <p:cNvPr id="6" name="TextBox 5">
            <a:extLst>
              <a:ext uri="{FF2B5EF4-FFF2-40B4-BE49-F238E27FC236}">
                <a16:creationId xmlns:a16="http://schemas.microsoft.com/office/drawing/2014/main" id="{D4F2D0DC-9957-4939-E6DC-D42EE7AA0A98}"/>
              </a:ext>
            </a:extLst>
          </p:cNvPr>
          <p:cNvSpPr txBox="1"/>
          <p:nvPr/>
        </p:nvSpPr>
        <p:spPr>
          <a:xfrm>
            <a:off x="4639560" y="6176963"/>
            <a:ext cx="2912879" cy="230832"/>
          </a:xfrm>
          <a:prstGeom prst="rect">
            <a:avLst/>
          </a:prstGeom>
          <a:noFill/>
        </p:spPr>
        <p:txBody>
          <a:bodyPr wrap="square" rtlCol="0">
            <a:spAutoFit/>
          </a:bodyPr>
          <a:lstStyle/>
          <a:p>
            <a:r>
              <a:rPr lang="en-US" sz="900">
                <a:hlinkClick r:id="rId3" tooltip="https://commons.wikimedia.org/wiki/File:Texture_Fire.jp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654698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F1E5A-E3CB-9767-5695-51ADBB609E3C}"/>
              </a:ext>
            </a:extLst>
          </p:cNvPr>
          <p:cNvSpPr>
            <a:spLocks noGrp="1"/>
          </p:cNvSpPr>
          <p:nvPr>
            <p:ph type="title"/>
          </p:nvPr>
        </p:nvSpPr>
        <p:spPr/>
        <p:txBody>
          <a:bodyPr/>
          <a:lstStyle/>
          <a:p>
            <a:r>
              <a:rPr lang="en-US" dirty="0">
                <a:highlight>
                  <a:srgbClr val="FFFF00"/>
                </a:highlight>
              </a:rPr>
              <a:t>ACTUAL FACILITY EVACUATION</a:t>
            </a:r>
          </a:p>
        </p:txBody>
      </p:sp>
      <p:sp>
        <p:nvSpPr>
          <p:cNvPr id="3" name="Content Placeholder 2">
            <a:extLst>
              <a:ext uri="{FF2B5EF4-FFF2-40B4-BE49-F238E27FC236}">
                <a16:creationId xmlns:a16="http://schemas.microsoft.com/office/drawing/2014/main" id="{1A1A4E68-D104-D043-AD4D-918F07B71B6E}"/>
              </a:ext>
            </a:extLst>
          </p:cNvPr>
          <p:cNvSpPr>
            <a:spLocks noGrp="1"/>
          </p:cNvSpPr>
          <p:nvPr>
            <p:ph idx="1"/>
          </p:nvPr>
        </p:nvSpPr>
        <p:spPr/>
        <p:txBody>
          <a:bodyPr/>
          <a:lstStyle/>
          <a:p>
            <a:r>
              <a:rPr lang="en-US" dirty="0"/>
              <a:t>About 6 years ago, Oakridge Gardens Nursing Home in Menasha had a major fire at 3pm</a:t>
            </a:r>
          </a:p>
          <a:p>
            <a:r>
              <a:rPr lang="en-US" dirty="0"/>
              <a:t>There were 53 residents in the building at the time of the fire</a:t>
            </a:r>
          </a:p>
          <a:p>
            <a:r>
              <a:rPr lang="en-US" dirty="0"/>
              <a:t>There were 22 staff members in the building including staff from both shifts</a:t>
            </a:r>
          </a:p>
          <a:p>
            <a:r>
              <a:rPr lang="en-US" dirty="0"/>
              <a:t>All residents were evacuated safely within 4 minutes to the assisted living next door until the evacuation site could be opened which was a church next to the assisted living</a:t>
            </a:r>
          </a:p>
          <a:p>
            <a:r>
              <a:rPr lang="en-US" dirty="0"/>
              <a:t>Several neighbors came out to help with the residents</a:t>
            </a:r>
          </a:p>
          <a:p>
            <a:endParaRPr lang="en-US" dirty="0"/>
          </a:p>
        </p:txBody>
      </p:sp>
    </p:spTree>
    <p:extLst>
      <p:ext uri="{BB962C8B-B14F-4D97-AF65-F5344CB8AC3E}">
        <p14:creationId xmlns:p14="http://schemas.microsoft.com/office/powerpoint/2010/main" val="1732990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BA0C4-7208-B07F-DA67-DB2F8B745C3B}"/>
              </a:ext>
            </a:extLst>
          </p:cNvPr>
          <p:cNvSpPr>
            <a:spLocks noGrp="1"/>
          </p:cNvSpPr>
          <p:nvPr>
            <p:ph type="title"/>
          </p:nvPr>
        </p:nvSpPr>
        <p:spPr/>
        <p:txBody>
          <a:bodyPr/>
          <a:lstStyle/>
          <a:p>
            <a:r>
              <a:rPr lang="en-US" dirty="0">
                <a:highlight>
                  <a:srgbClr val="FFFF00"/>
                </a:highlight>
              </a:rPr>
              <a:t>FIRE CONTINUED</a:t>
            </a:r>
          </a:p>
        </p:txBody>
      </p:sp>
      <p:sp>
        <p:nvSpPr>
          <p:cNvPr id="3" name="Content Placeholder 2">
            <a:extLst>
              <a:ext uri="{FF2B5EF4-FFF2-40B4-BE49-F238E27FC236}">
                <a16:creationId xmlns:a16="http://schemas.microsoft.com/office/drawing/2014/main" id="{2E2112B6-F978-A8CD-78C0-C94CE008FA2D}"/>
              </a:ext>
            </a:extLst>
          </p:cNvPr>
          <p:cNvSpPr>
            <a:spLocks noGrp="1"/>
          </p:cNvSpPr>
          <p:nvPr>
            <p:ph idx="1"/>
          </p:nvPr>
        </p:nvSpPr>
        <p:spPr/>
        <p:txBody>
          <a:bodyPr/>
          <a:lstStyle/>
          <a:p>
            <a:r>
              <a:rPr lang="en-US" dirty="0"/>
              <a:t>No staff or residents were injured</a:t>
            </a:r>
          </a:p>
          <a:p>
            <a:r>
              <a:rPr lang="en-US" dirty="0"/>
              <a:t>One wing was destroyed and the others were smoke damaged so the residents could not return</a:t>
            </a:r>
          </a:p>
          <a:p>
            <a:r>
              <a:rPr lang="en-US" dirty="0"/>
              <a:t>Supper was provided by a local grocery store that just happened to have a brat fry that day, so all residents and staff were able to eat.</a:t>
            </a:r>
          </a:p>
          <a:p>
            <a:r>
              <a:rPr lang="en-US" dirty="0"/>
              <a:t>Oakridge staff off duty came in to help with the residents.</a:t>
            </a:r>
          </a:p>
          <a:p>
            <a:r>
              <a:rPr lang="en-US" dirty="0"/>
              <a:t>All residents were transferred to other nursing facilities in the area by buses, ambulances and personal cars</a:t>
            </a:r>
          </a:p>
          <a:p>
            <a:r>
              <a:rPr lang="en-US" dirty="0"/>
              <a:t>All medications were delivered to the various facilities</a:t>
            </a:r>
          </a:p>
        </p:txBody>
      </p:sp>
    </p:spTree>
    <p:extLst>
      <p:ext uri="{BB962C8B-B14F-4D97-AF65-F5344CB8AC3E}">
        <p14:creationId xmlns:p14="http://schemas.microsoft.com/office/powerpoint/2010/main" val="692816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4FEA-4E5D-FACA-6669-80FB7AE85346}"/>
              </a:ext>
            </a:extLst>
          </p:cNvPr>
          <p:cNvSpPr>
            <a:spLocks noGrp="1"/>
          </p:cNvSpPr>
          <p:nvPr>
            <p:ph type="title"/>
          </p:nvPr>
        </p:nvSpPr>
        <p:spPr/>
        <p:txBody>
          <a:bodyPr/>
          <a:lstStyle/>
          <a:p>
            <a:r>
              <a:rPr lang="en-US" dirty="0">
                <a:highlight>
                  <a:srgbClr val="FFFF00"/>
                </a:highlight>
              </a:rPr>
              <a:t>FIRE CONTINUED</a:t>
            </a:r>
          </a:p>
        </p:txBody>
      </p:sp>
      <p:sp>
        <p:nvSpPr>
          <p:cNvPr id="3" name="Content Placeholder 2">
            <a:extLst>
              <a:ext uri="{FF2B5EF4-FFF2-40B4-BE49-F238E27FC236}">
                <a16:creationId xmlns:a16="http://schemas.microsoft.com/office/drawing/2014/main" id="{37BFBA04-C92A-032A-3A97-073D6E2FEC4C}"/>
              </a:ext>
            </a:extLst>
          </p:cNvPr>
          <p:cNvSpPr>
            <a:spLocks noGrp="1"/>
          </p:cNvSpPr>
          <p:nvPr>
            <p:ph idx="1"/>
          </p:nvPr>
        </p:nvSpPr>
        <p:spPr/>
        <p:txBody>
          <a:bodyPr/>
          <a:lstStyle/>
          <a:p>
            <a:r>
              <a:rPr lang="en-US" dirty="0"/>
              <a:t>Oakridge staff was assigned to the various facilities to care for the residents</a:t>
            </a:r>
          </a:p>
          <a:p>
            <a:r>
              <a:rPr lang="en-US" dirty="0"/>
              <a:t>The responding fire departments recognized the staff for how well they were able to get the residents out of the fire zone so that the firemen could work on the fire.</a:t>
            </a:r>
          </a:p>
          <a:p>
            <a:r>
              <a:rPr lang="en-US" dirty="0"/>
              <a:t>By drilling, all the staff knew exactly what to do.  No staff left the building screaming and all residents and staff were safe.</a:t>
            </a:r>
          </a:p>
        </p:txBody>
      </p:sp>
    </p:spTree>
    <p:extLst>
      <p:ext uri="{BB962C8B-B14F-4D97-AF65-F5344CB8AC3E}">
        <p14:creationId xmlns:p14="http://schemas.microsoft.com/office/powerpoint/2010/main" val="2994423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20682604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11E9-15A5-21F7-B955-1DFEB2B045EC}"/>
              </a:ext>
            </a:extLst>
          </p:cNvPr>
          <p:cNvSpPr>
            <a:spLocks noGrp="1"/>
          </p:cNvSpPr>
          <p:nvPr>
            <p:ph type="title"/>
          </p:nvPr>
        </p:nvSpPr>
        <p:spPr/>
        <p:txBody>
          <a:bodyPr/>
          <a:lstStyle/>
          <a:p>
            <a:r>
              <a:rPr lang="en-US" dirty="0"/>
              <a:t>Legionnaires Disease-Legionella</a:t>
            </a:r>
          </a:p>
        </p:txBody>
      </p:sp>
    </p:spTree>
    <p:extLst>
      <p:ext uri="{BB962C8B-B14F-4D97-AF65-F5344CB8AC3E}">
        <p14:creationId xmlns:p14="http://schemas.microsoft.com/office/powerpoint/2010/main" val="3129136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B1CC-674C-6CEE-8CB0-CFFD390B77DB}"/>
              </a:ext>
            </a:extLst>
          </p:cNvPr>
          <p:cNvSpPr>
            <a:spLocks noGrp="1"/>
          </p:cNvSpPr>
          <p:nvPr>
            <p:ph type="title"/>
          </p:nvPr>
        </p:nvSpPr>
        <p:spPr/>
        <p:txBody>
          <a:bodyPr/>
          <a:lstStyle/>
          <a:p>
            <a:r>
              <a:rPr lang="en-US" dirty="0"/>
              <a:t>What is it</a:t>
            </a:r>
          </a:p>
        </p:txBody>
      </p:sp>
      <p:sp>
        <p:nvSpPr>
          <p:cNvPr id="3" name="Content Placeholder 2">
            <a:extLst>
              <a:ext uri="{FF2B5EF4-FFF2-40B4-BE49-F238E27FC236}">
                <a16:creationId xmlns:a16="http://schemas.microsoft.com/office/drawing/2014/main" id="{AFD79143-B9F4-8A3F-AFB7-1A91C864F7B5}"/>
              </a:ext>
            </a:extLst>
          </p:cNvPr>
          <p:cNvSpPr>
            <a:spLocks noGrp="1"/>
          </p:cNvSpPr>
          <p:nvPr>
            <p:ph idx="1"/>
          </p:nvPr>
        </p:nvSpPr>
        <p:spPr/>
        <p:txBody>
          <a:bodyPr/>
          <a:lstStyle/>
          <a:p>
            <a:r>
              <a:rPr lang="en-US" dirty="0"/>
              <a:t>This is a severe form of pneumonia</a:t>
            </a:r>
          </a:p>
          <a:p>
            <a:r>
              <a:rPr lang="en-US" dirty="0"/>
              <a:t>Caused by the Legionella bacteria</a:t>
            </a:r>
          </a:p>
          <a:p>
            <a:r>
              <a:rPr lang="en-US" dirty="0"/>
              <a:t>People with weakened immune systems inhale the organism from water or soil</a:t>
            </a:r>
          </a:p>
          <a:p>
            <a:r>
              <a:rPr lang="en-US" dirty="0"/>
              <a:t>Also can cause a less severe type of illness called Pontiac fever.</a:t>
            </a:r>
          </a:p>
          <a:p>
            <a:r>
              <a:rPr lang="en-US" dirty="0"/>
              <a:t>Pontiac fever clears on it’s own and resembles the flu.</a:t>
            </a:r>
          </a:p>
          <a:p>
            <a:endParaRPr lang="en-US" dirty="0"/>
          </a:p>
        </p:txBody>
      </p:sp>
    </p:spTree>
    <p:extLst>
      <p:ext uri="{BB962C8B-B14F-4D97-AF65-F5344CB8AC3E}">
        <p14:creationId xmlns:p14="http://schemas.microsoft.com/office/powerpoint/2010/main" val="2715848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1E7B3-A199-17FB-974C-53D51494D57C}"/>
              </a:ext>
            </a:extLst>
          </p:cNvPr>
          <p:cNvSpPr>
            <a:spLocks noGrp="1"/>
          </p:cNvSpPr>
          <p:nvPr>
            <p:ph type="title"/>
          </p:nvPr>
        </p:nvSpPr>
        <p:spPr/>
        <p:txBody>
          <a:bodyPr/>
          <a:lstStyle/>
          <a:p>
            <a:r>
              <a:rPr lang="en-US" dirty="0"/>
              <a:t>SYMPTOMS OF LEGIONNAIRES DISEASE</a:t>
            </a:r>
            <a:br>
              <a:rPr lang="en-US" dirty="0"/>
            </a:br>
            <a:endParaRPr lang="en-US" dirty="0"/>
          </a:p>
        </p:txBody>
      </p:sp>
      <p:sp>
        <p:nvSpPr>
          <p:cNvPr id="3" name="Content Placeholder 2">
            <a:extLst>
              <a:ext uri="{FF2B5EF4-FFF2-40B4-BE49-F238E27FC236}">
                <a16:creationId xmlns:a16="http://schemas.microsoft.com/office/drawing/2014/main" id="{8A35EB47-628B-FFFA-B0B3-D680464A5A91}"/>
              </a:ext>
            </a:extLst>
          </p:cNvPr>
          <p:cNvSpPr>
            <a:spLocks noGrp="1"/>
          </p:cNvSpPr>
          <p:nvPr>
            <p:ph idx="1"/>
          </p:nvPr>
        </p:nvSpPr>
        <p:spPr/>
        <p:txBody>
          <a:bodyPr/>
          <a:lstStyle/>
          <a:p>
            <a:r>
              <a:rPr lang="en-US" dirty="0"/>
              <a:t>Headache</a:t>
            </a:r>
          </a:p>
          <a:p>
            <a:r>
              <a:rPr lang="en-US" dirty="0"/>
              <a:t>Muscle aches</a:t>
            </a:r>
          </a:p>
          <a:p>
            <a:r>
              <a:rPr lang="en-US" dirty="0"/>
              <a:t>Fever of 104 or higher</a:t>
            </a:r>
          </a:p>
          <a:p>
            <a:r>
              <a:rPr lang="en-US" dirty="0"/>
              <a:t>2</a:t>
            </a:r>
            <a:r>
              <a:rPr lang="en-US" baseline="30000" dirty="0"/>
              <a:t>nd</a:t>
            </a:r>
            <a:r>
              <a:rPr lang="en-US" dirty="0"/>
              <a:t> or 3</a:t>
            </a:r>
            <a:r>
              <a:rPr lang="en-US" baseline="30000" dirty="0"/>
              <a:t>rd</a:t>
            </a:r>
            <a:r>
              <a:rPr lang="en-US" dirty="0"/>
              <a:t> day</a:t>
            </a:r>
          </a:p>
          <a:p>
            <a:r>
              <a:rPr lang="en-US" dirty="0"/>
              <a:t>Cough</a:t>
            </a:r>
          </a:p>
          <a:p>
            <a:r>
              <a:rPr lang="en-US" dirty="0"/>
              <a:t>SOB</a:t>
            </a:r>
          </a:p>
          <a:p>
            <a:r>
              <a:rPr lang="en-US" dirty="0"/>
              <a:t>Chest pain</a:t>
            </a:r>
          </a:p>
          <a:p>
            <a:r>
              <a:rPr lang="en-US" dirty="0"/>
              <a:t>Confusion</a:t>
            </a:r>
          </a:p>
        </p:txBody>
      </p:sp>
    </p:spTree>
    <p:extLst>
      <p:ext uri="{BB962C8B-B14F-4D97-AF65-F5344CB8AC3E}">
        <p14:creationId xmlns:p14="http://schemas.microsoft.com/office/powerpoint/2010/main" val="290880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4F3CD-FAEE-BAD6-BB54-3807CA10DD60}"/>
              </a:ext>
            </a:extLst>
          </p:cNvPr>
          <p:cNvSpPr>
            <a:spLocks noGrp="1"/>
          </p:cNvSpPr>
          <p:nvPr>
            <p:ph type="title"/>
          </p:nvPr>
        </p:nvSpPr>
        <p:spPr/>
        <p:txBody>
          <a:bodyPr/>
          <a:lstStyle/>
          <a:p>
            <a:r>
              <a:rPr lang="en-US" dirty="0"/>
              <a:t>SYMPTOMS CONTINUED</a:t>
            </a:r>
          </a:p>
        </p:txBody>
      </p:sp>
      <p:sp>
        <p:nvSpPr>
          <p:cNvPr id="3" name="Content Placeholder 2">
            <a:extLst>
              <a:ext uri="{FF2B5EF4-FFF2-40B4-BE49-F238E27FC236}">
                <a16:creationId xmlns:a16="http://schemas.microsoft.com/office/drawing/2014/main" id="{36F369A9-AAD3-0E1A-2BE4-97BF09E23275}"/>
              </a:ext>
            </a:extLst>
          </p:cNvPr>
          <p:cNvSpPr>
            <a:spLocks noGrp="1"/>
          </p:cNvSpPr>
          <p:nvPr>
            <p:ph idx="1"/>
          </p:nvPr>
        </p:nvSpPr>
        <p:spPr/>
        <p:txBody>
          <a:bodyPr/>
          <a:lstStyle/>
          <a:p>
            <a:r>
              <a:rPr lang="en-US" dirty="0"/>
              <a:t>GI symptoms like nausea, vomiting and diarrhea</a:t>
            </a:r>
          </a:p>
          <a:p>
            <a:r>
              <a:rPr lang="en-US" dirty="0"/>
              <a:t>Can occasionally infect wounds and other body parts like the heart</a:t>
            </a:r>
          </a:p>
          <a:p>
            <a:r>
              <a:rPr lang="en-US" dirty="0"/>
              <a:t>Pontiac fever causes fever, chills, headache, muscle aches</a:t>
            </a:r>
          </a:p>
          <a:p>
            <a:r>
              <a:rPr lang="en-US" dirty="0"/>
              <a:t>Pontiac fever usually clears within 2 to 5 days</a:t>
            </a:r>
          </a:p>
        </p:txBody>
      </p:sp>
    </p:spTree>
    <p:extLst>
      <p:ext uri="{BB962C8B-B14F-4D97-AF65-F5344CB8AC3E}">
        <p14:creationId xmlns:p14="http://schemas.microsoft.com/office/powerpoint/2010/main" val="1188220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E7F3-2A1E-24C6-787C-C45F8D0E61A4}"/>
              </a:ext>
            </a:extLst>
          </p:cNvPr>
          <p:cNvSpPr>
            <a:spLocks noGrp="1"/>
          </p:cNvSpPr>
          <p:nvPr>
            <p:ph type="title"/>
          </p:nvPr>
        </p:nvSpPr>
        <p:spPr/>
        <p:txBody>
          <a:bodyPr/>
          <a:lstStyle/>
          <a:p>
            <a:r>
              <a:rPr lang="en-US" dirty="0"/>
              <a:t>HOW ARE PEOPLE INFECTED</a:t>
            </a:r>
          </a:p>
        </p:txBody>
      </p:sp>
      <p:sp>
        <p:nvSpPr>
          <p:cNvPr id="3" name="Content Placeholder 2">
            <a:extLst>
              <a:ext uri="{FF2B5EF4-FFF2-40B4-BE49-F238E27FC236}">
                <a16:creationId xmlns:a16="http://schemas.microsoft.com/office/drawing/2014/main" id="{444272B6-0BE2-A9FB-0E88-2348F3CBDDB1}"/>
              </a:ext>
            </a:extLst>
          </p:cNvPr>
          <p:cNvSpPr>
            <a:spLocks noGrp="1"/>
          </p:cNvSpPr>
          <p:nvPr>
            <p:ph idx="1"/>
          </p:nvPr>
        </p:nvSpPr>
        <p:spPr/>
        <p:txBody>
          <a:bodyPr/>
          <a:lstStyle/>
          <a:p>
            <a:r>
              <a:rPr lang="en-US" dirty="0"/>
              <a:t>People inhale microscopic water droplets containing the bacteria</a:t>
            </a:r>
          </a:p>
          <a:p>
            <a:r>
              <a:rPr lang="en-US" dirty="0"/>
              <a:t>Hot tubs and whirlpools</a:t>
            </a:r>
          </a:p>
          <a:p>
            <a:r>
              <a:rPr lang="en-US" dirty="0"/>
              <a:t>Cooling towers in air conditioning systems</a:t>
            </a:r>
          </a:p>
          <a:p>
            <a:r>
              <a:rPr lang="en-US" dirty="0"/>
              <a:t>Hot water tanks and heaters</a:t>
            </a:r>
          </a:p>
          <a:p>
            <a:r>
              <a:rPr lang="en-US" dirty="0"/>
              <a:t>Decorative fountains</a:t>
            </a:r>
          </a:p>
          <a:p>
            <a:r>
              <a:rPr lang="en-US" dirty="0"/>
              <a:t>Swimming pools</a:t>
            </a:r>
          </a:p>
          <a:p>
            <a:r>
              <a:rPr lang="en-US" dirty="0"/>
              <a:t>Drinking water</a:t>
            </a:r>
          </a:p>
          <a:p>
            <a:r>
              <a:rPr lang="en-US" dirty="0"/>
              <a:t>Birthing pools</a:t>
            </a:r>
          </a:p>
        </p:txBody>
      </p:sp>
    </p:spTree>
    <p:extLst>
      <p:ext uri="{BB962C8B-B14F-4D97-AF65-F5344CB8AC3E}">
        <p14:creationId xmlns:p14="http://schemas.microsoft.com/office/powerpoint/2010/main" val="28520805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3FE6A-C23D-9101-4F70-E352F64DFB30}"/>
              </a:ext>
            </a:extLst>
          </p:cNvPr>
          <p:cNvSpPr>
            <a:spLocks noGrp="1"/>
          </p:cNvSpPr>
          <p:nvPr>
            <p:ph type="title"/>
          </p:nvPr>
        </p:nvSpPr>
        <p:spPr/>
        <p:txBody>
          <a:bodyPr/>
          <a:lstStyle/>
          <a:p>
            <a:r>
              <a:rPr lang="en-US" dirty="0"/>
              <a:t>What happens</a:t>
            </a:r>
          </a:p>
        </p:txBody>
      </p:sp>
      <p:sp>
        <p:nvSpPr>
          <p:cNvPr id="3" name="Content Placeholder 2">
            <a:extLst>
              <a:ext uri="{FF2B5EF4-FFF2-40B4-BE49-F238E27FC236}">
                <a16:creationId xmlns:a16="http://schemas.microsoft.com/office/drawing/2014/main" id="{66E15112-A932-38CD-2A74-5F812C7FC5C9}"/>
              </a:ext>
            </a:extLst>
          </p:cNvPr>
          <p:cNvSpPr>
            <a:spLocks noGrp="1"/>
          </p:cNvSpPr>
          <p:nvPr>
            <p:ph idx="1"/>
          </p:nvPr>
        </p:nvSpPr>
        <p:spPr/>
        <p:txBody>
          <a:bodyPr/>
          <a:lstStyle/>
          <a:p>
            <a:r>
              <a:rPr lang="en-US" dirty="0"/>
              <a:t>The bacteria is harbored in stale water.</a:t>
            </a:r>
          </a:p>
          <a:p>
            <a:r>
              <a:rPr lang="en-US" dirty="0"/>
              <a:t>People use this water and inhale the bacteria</a:t>
            </a:r>
          </a:p>
          <a:p>
            <a:r>
              <a:rPr lang="en-US" dirty="0"/>
              <a:t>If you aspirate water containing the bacteria, you can develop the disease</a:t>
            </a:r>
          </a:p>
          <a:p>
            <a:r>
              <a:rPr lang="en-US" dirty="0"/>
              <a:t>A few people have contracted Legionella after working in a garden or using contaminated potting soil.</a:t>
            </a:r>
          </a:p>
        </p:txBody>
      </p:sp>
    </p:spTree>
    <p:extLst>
      <p:ext uri="{BB962C8B-B14F-4D97-AF65-F5344CB8AC3E}">
        <p14:creationId xmlns:p14="http://schemas.microsoft.com/office/powerpoint/2010/main" val="32707473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DFFE-02B7-3F1E-B878-49117D3F3842}"/>
              </a:ext>
            </a:extLst>
          </p:cNvPr>
          <p:cNvSpPr>
            <a:spLocks noGrp="1"/>
          </p:cNvSpPr>
          <p:nvPr>
            <p:ph type="title"/>
          </p:nvPr>
        </p:nvSpPr>
        <p:spPr/>
        <p:txBody>
          <a:bodyPr/>
          <a:lstStyle/>
          <a:p>
            <a:r>
              <a:rPr lang="en-US" dirty="0"/>
              <a:t>RISK FACTORS</a:t>
            </a:r>
            <a:br>
              <a:rPr lang="en-US" dirty="0"/>
            </a:br>
            <a:endParaRPr lang="en-US" dirty="0"/>
          </a:p>
        </p:txBody>
      </p:sp>
      <p:sp>
        <p:nvSpPr>
          <p:cNvPr id="3" name="Content Placeholder 2">
            <a:extLst>
              <a:ext uri="{FF2B5EF4-FFF2-40B4-BE49-F238E27FC236}">
                <a16:creationId xmlns:a16="http://schemas.microsoft.com/office/drawing/2014/main" id="{A8508099-0FC1-93BB-02E7-40D1447BC710}"/>
              </a:ext>
            </a:extLst>
          </p:cNvPr>
          <p:cNvSpPr>
            <a:spLocks noGrp="1"/>
          </p:cNvSpPr>
          <p:nvPr>
            <p:ph idx="1"/>
          </p:nvPr>
        </p:nvSpPr>
        <p:spPr/>
        <p:txBody>
          <a:bodyPr/>
          <a:lstStyle/>
          <a:p>
            <a:r>
              <a:rPr lang="en-US" dirty="0"/>
              <a:t>Smoking-this damages your lungs making you more susceptible to all types of infections</a:t>
            </a:r>
          </a:p>
          <a:p>
            <a:r>
              <a:rPr lang="en-US" dirty="0"/>
              <a:t>Weakened immune system-AIDS or HIV, </a:t>
            </a:r>
            <a:r>
              <a:rPr lang="en-US" dirty="0" err="1"/>
              <a:t>Steriods</a:t>
            </a:r>
            <a:r>
              <a:rPr lang="en-US" dirty="0"/>
              <a:t> and drugs taken to prevent organ transplant rejection, cancer</a:t>
            </a:r>
          </a:p>
          <a:p>
            <a:r>
              <a:rPr lang="en-US" dirty="0"/>
              <a:t>Chronic lung disease-emphysema, diabetes, COPD, CHF, cancer</a:t>
            </a:r>
          </a:p>
          <a:p>
            <a:r>
              <a:rPr lang="en-US" dirty="0"/>
              <a:t>Being 50 years old or older</a:t>
            </a:r>
          </a:p>
        </p:txBody>
      </p:sp>
    </p:spTree>
    <p:extLst>
      <p:ext uri="{BB962C8B-B14F-4D97-AF65-F5344CB8AC3E}">
        <p14:creationId xmlns:p14="http://schemas.microsoft.com/office/powerpoint/2010/main" val="2953310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234AE-C798-038A-BFF7-3FC1E4E86968}"/>
              </a:ext>
            </a:extLst>
          </p:cNvPr>
          <p:cNvSpPr>
            <a:spLocks noGrp="1"/>
          </p:cNvSpPr>
          <p:nvPr>
            <p:ph type="title"/>
          </p:nvPr>
        </p:nvSpPr>
        <p:spPr/>
        <p:txBody>
          <a:bodyPr/>
          <a:lstStyle/>
          <a:p>
            <a:r>
              <a:rPr lang="en-US" dirty="0"/>
              <a:t>COMPLICATIONS</a:t>
            </a:r>
          </a:p>
        </p:txBody>
      </p:sp>
      <p:sp>
        <p:nvSpPr>
          <p:cNvPr id="3" name="Content Placeholder 2">
            <a:extLst>
              <a:ext uri="{FF2B5EF4-FFF2-40B4-BE49-F238E27FC236}">
                <a16:creationId xmlns:a16="http://schemas.microsoft.com/office/drawing/2014/main" id="{07AB6877-FF1B-8A48-1E0D-A153D5405008}"/>
              </a:ext>
            </a:extLst>
          </p:cNvPr>
          <p:cNvSpPr>
            <a:spLocks noGrp="1"/>
          </p:cNvSpPr>
          <p:nvPr>
            <p:ph idx="1"/>
          </p:nvPr>
        </p:nvSpPr>
        <p:spPr/>
        <p:txBody>
          <a:bodyPr/>
          <a:lstStyle/>
          <a:p>
            <a:r>
              <a:rPr lang="en-US" dirty="0"/>
              <a:t>Respiratory failure-when the lungs can’t provide the body with enough oxygen or can’t remove CO2 from the blood</a:t>
            </a:r>
          </a:p>
          <a:p>
            <a:r>
              <a:rPr lang="en-US" dirty="0"/>
              <a:t>Septic Shock-When a severe sudden drop in blood pressure reduces the blood flow to vital organs, especially the kidneys and brain.  The heart tries to compensate by increasing the volume of blood pumped, but the extra workload weakens the heart.</a:t>
            </a:r>
          </a:p>
          <a:p>
            <a:r>
              <a:rPr lang="en-US" dirty="0"/>
              <a:t>Acute Kidney Failure-when your kidneys fail, dangerous levels of fluid and waste collect in the body.</a:t>
            </a:r>
          </a:p>
        </p:txBody>
      </p:sp>
    </p:spTree>
    <p:extLst>
      <p:ext uri="{BB962C8B-B14F-4D97-AF65-F5344CB8AC3E}">
        <p14:creationId xmlns:p14="http://schemas.microsoft.com/office/powerpoint/2010/main" val="39032117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91E7-9FA3-D0D8-766E-60954B1C643D}"/>
              </a:ext>
            </a:extLst>
          </p:cNvPr>
          <p:cNvSpPr>
            <a:spLocks noGrp="1"/>
          </p:cNvSpPr>
          <p:nvPr>
            <p:ph type="title"/>
          </p:nvPr>
        </p:nvSpPr>
        <p:spPr/>
        <p:txBody>
          <a:bodyPr/>
          <a:lstStyle/>
          <a:p>
            <a:r>
              <a:rPr lang="en-US" dirty="0"/>
              <a:t>DIAGNOSIS</a:t>
            </a:r>
          </a:p>
        </p:txBody>
      </p:sp>
      <p:sp>
        <p:nvSpPr>
          <p:cNvPr id="3" name="Content Placeholder 2">
            <a:extLst>
              <a:ext uri="{FF2B5EF4-FFF2-40B4-BE49-F238E27FC236}">
                <a16:creationId xmlns:a16="http://schemas.microsoft.com/office/drawing/2014/main" id="{BCF85F1C-0B7D-9C30-7CD4-4315D67ECD28}"/>
              </a:ext>
            </a:extLst>
          </p:cNvPr>
          <p:cNvSpPr>
            <a:spLocks noGrp="1"/>
          </p:cNvSpPr>
          <p:nvPr>
            <p:ph idx="1"/>
          </p:nvPr>
        </p:nvSpPr>
        <p:spPr/>
        <p:txBody>
          <a:bodyPr/>
          <a:lstStyle/>
          <a:p>
            <a:pPr marL="0" indent="0">
              <a:buNone/>
            </a:pPr>
            <a:r>
              <a:rPr lang="en-US" dirty="0"/>
              <a:t>Blood and urine tests</a:t>
            </a:r>
          </a:p>
          <a:p>
            <a:pPr marL="0" indent="0">
              <a:buNone/>
            </a:pPr>
            <a:r>
              <a:rPr lang="en-US" dirty="0"/>
              <a:t>Chest Xray</a:t>
            </a:r>
          </a:p>
          <a:p>
            <a:pPr marL="0" indent="0">
              <a:buNone/>
            </a:pPr>
            <a:r>
              <a:rPr lang="en-US" dirty="0"/>
              <a:t>Sputum tests</a:t>
            </a:r>
          </a:p>
        </p:txBody>
      </p:sp>
    </p:spTree>
    <p:extLst>
      <p:ext uri="{BB962C8B-B14F-4D97-AF65-F5344CB8AC3E}">
        <p14:creationId xmlns:p14="http://schemas.microsoft.com/office/powerpoint/2010/main" val="4058614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8C897-6E30-4BF5-289B-DF3A01E1AD67}"/>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67E05CC3-6078-ACD6-210D-060794F616C4}"/>
              </a:ext>
            </a:extLst>
          </p:cNvPr>
          <p:cNvSpPr>
            <a:spLocks noGrp="1"/>
          </p:cNvSpPr>
          <p:nvPr>
            <p:ph idx="1"/>
          </p:nvPr>
        </p:nvSpPr>
        <p:spPr/>
        <p:txBody>
          <a:bodyPr/>
          <a:lstStyle/>
          <a:p>
            <a:r>
              <a:rPr lang="en-US" dirty="0"/>
              <a:t>Treated with antibiotics, the sooner the less likely chance of developing serious complications</a:t>
            </a:r>
          </a:p>
          <a:p>
            <a:r>
              <a:rPr lang="en-US" dirty="0"/>
              <a:t>Increased fluid intake to help flush the system</a:t>
            </a:r>
          </a:p>
          <a:p>
            <a:r>
              <a:rPr lang="en-US" dirty="0"/>
              <a:t>Supportive Care</a:t>
            </a:r>
          </a:p>
          <a:p>
            <a:r>
              <a:rPr lang="en-US" dirty="0"/>
              <a:t>Pontiac fever clears by itself and no antibiotics are needed.</a:t>
            </a:r>
          </a:p>
        </p:txBody>
      </p:sp>
    </p:spTree>
    <p:extLst>
      <p:ext uri="{BB962C8B-B14F-4D97-AF65-F5344CB8AC3E}">
        <p14:creationId xmlns:p14="http://schemas.microsoft.com/office/powerpoint/2010/main" val="1895794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3B3FB-5788-70EB-A185-170F949C5AEC}"/>
              </a:ext>
            </a:extLst>
          </p:cNvPr>
          <p:cNvSpPr>
            <a:spLocks noGrp="1"/>
          </p:cNvSpPr>
          <p:nvPr>
            <p:ph type="title"/>
          </p:nvPr>
        </p:nvSpPr>
        <p:spPr/>
        <p:txBody>
          <a:bodyPr/>
          <a:lstStyle/>
          <a:p>
            <a:r>
              <a:rPr lang="en-US" dirty="0"/>
              <a:t>PREVENTION</a:t>
            </a:r>
          </a:p>
        </p:txBody>
      </p:sp>
      <p:sp>
        <p:nvSpPr>
          <p:cNvPr id="3" name="Content Placeholder 2">
            <a:extLst>
              <a:ext uri="{FF2B5EF4-FFF2-40B4-BE49-F238E27FC236}">
                <a16:creationId xmlns:a16="http://schemas.microsoft.com/office/drawing/2014/main" id="{2A81CA16-92E2-B65F-25FA-82B8FFE1D239}"/>
              </a:ext>
            </a:extLst>
          </p:cNvPr>
          <p:cNvSpPr>
            <a:spLocks noGrp="1"/>
          </p:cNvSpPr>
          <p:nvPr>
            <p:ph idx="1"/>
          </p:nvPr>
        </p:nvSpPr>
        <p:spPr/>
        <p:txBody>
          <a:bodyPr/>
          <a:lstStyle/>
          <a:p>
            <a:r>
              <a:rPr lang="en-US" dirty="0"/>
              <a:t>Keep the temperature in hot water heaters at least 140 degrees</a:t>
            </a:r>
          </a:p>
          <a:p>
            <a:r>
              <a:rPr lang="en-US" dirty="0"/>
              <a:t>If rooms are empty for days, run the shower and faucets for 15 minutes weekly</a:t>
            </a:r>
          </a:p>
          <a:p>
            <a:r>
              <a:rPr lang="en-US" dirty="0"/>
              <a:t>Clean decorative fountains per manufactures instructions.</a:t>
            </a:r>
          </a:p>
          <a:p>
            <a:pPr lvl="1"/>
            <a:r>
              <a:rPr lang="en-US" dirty="0"/>
              <a:t>The organism grows in the film found at the bottom of these fountains</a:t>
            </a:r>
          </a:p>
          <a:p>
            <a:pPr lvl="1"/>
            <a:r>
              <a:rPr lang="en-US" dirty="0"/>
              <a:t>Is then let into the air when the fountain flows</a:t>
            </a:r>
          </a:p>
          <a:p>
            <a:pPr lvl="1"/>
            <a:r>
              <a:rPr lang="en-US" dirty="0"/>
              <a:t>This includes the small room size fountains given as presents</a:t>
            </a:r>
          </a:p>
          <a:p>
            <a:pPr lvl="1"/>
            <a:r>
              <a:rPr lang="en-US" dirty="0"/>
              <a:t>All should have a cleaning schedule</a:t>
            </a:r>
          </a:p>
          <a:p>
            <a:pPr lvl="1"/>
            <a:endParaRPr lang="en-US" dirty="0"/>
          </a:p>
          <a:p>
            <a:pPr lvl="1"/>
            <a:endParaRPr lang="en-US" dirty="0"/>
          </a:p>
        </p:txBody>
      </p:sp>
    </p:spTree>
    <p:extLst>
      <p:ext uri="{BB962C8B-B14F-4D97-AF65-F5344CB8AC3E}">
        <p14:creationId xmlns:p14="http://schemas.microsoft.com/office/powerpoint/2010/main" val="12428402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CA4B-51FF-BA25-67F3-1CDCB73947A1}"/>
              </a:ext>
            </a:extLst>
          </p:cNvPr>
          <p:cNvSpPr>
            <a:spLocks noGrp="1"/>
          </p:cNvSpPr>
          <p:nvPr>
            <p:ph type="title"/>
          </p:nvPr>
        </p:nvSpPr>
        <p:spPr/>
        <p:txBody>
          <a:bodyPr/>
          <a:lstStyle/>
          <a:p>
            <a:r>
              <a:rPr lang="en-US" dirty="0"/>
              <a:t>PREVENTION CONTINUED</a:t>
            </a:r>
          </a:p>
        </p:txBody>
      </p:sp>
      <p:sp>
        <p:nvSpPr>
          <p:cNvPr id="3" name="Content Placeholder 2">
            <a:extLst>
              <a:ext uri="{FF2B5EF4-FFF2-40B4-BE49-F238E27FC236}">
                <a16:creationId xmlns:a16="http://schemas.microsoft.com/office/drawing/2014/main" id="{6F608778-E45F-2317-1840-C145AFFBE397}"/>
              </a:ext>
            </a:extLst>
          </p:cNvPr>
          <p:cNvSpPr>
            <a:spLocks noGrp="1"/>
          </p:cNvSpPr>
          <p:nvPr>
            <p:ph idx="1"/>
          </p:nvPr>
        </p:nvSpPr>
        <p:spPr/>
        <p:txBody>
          <a:bodyPr/>
          <a:lstStyle/>
          <a:p>
            <a:r>
              <a:rPr lang="en-US" dirty="0"/>
              <a:t>Swimming pools-keep the correct chemical balance of the water</a:t>
            </a:r>
          </a:p>
          <a:p>
            <a:r>
              <a:rPr lang="en-US" dirty="0"/>
              <a:t>Drinking water-if you have a well, have it tested at least yearly</a:t>
            </a:r>
          </a:p>
          <a:p>
            <a:r>
              <a:rPr lang="en-US" dirty="0"/>
              <a:t>City water systems-treat the water for this organism but know when there is an issue with the water system and take precautions</a:t>
            </a:r>
          </a:p>
          <a:p>
            <a:r>
              <a:rPr lang="en-US" dirty="0"/>
              <a:t>Bottled water is usually free of this organism but don’t keep once opened.</a:t>
            </a:r>
          </a:p>
        </p:txBody>
      </p:sp>
    </p:spTree>
    <p:extLst>
      <p:ext uri="{BB962C8B-B14F-4D97-AF65-F5344CB8AC3E}">
        <p14:creationId xmlns:p14="http://schemas.microsoft.com/office/powerpoint/2010/main" val="4204528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EE1D-4477-9C80-9BC3-7F268568E2C3}"/>
              </a:ext>
            </a:extLst>
          </p:cNvPr>
          <p:cNvSpPr>
            <a:spLocks noGrp="1"/>
          </p:cNvSpPr>
          <p:nvPr>
            <p:ph type="title"/>
          </p:nvPr>
        </p:nvSpPr>
        <p:spPr/>
        <p:txBody>
          <a:bodyPr/>
          <a:lstStyle/>
          <a:p>
            <a:r>
              <a:rPr lang="en-US"/>
              <a:t>WHAT DO FACILITIES </a:t>
            </a:r>
            <a:r>
              <a:rPr lang="en-US" dirty="0"/>
              <a:t>HAVE TO DO </a:t>
            </a:r>
          </a:p>
        </p:txBody>
      </p:sp>
      <p:sp>
        <p:nvSpPr>
          <p:cNvPr id="3" name="Content Placeholder 2">
            <a:extLst>
              <a:ext uri="{FF2B5EF4-FFF2-40B4-BE49-F238E27FC236}">
                <a16:creationId xmlns:a16="http://schemas.microsoft.com/office/drawing/2014/main" id="{2F962996-890A-611E-CA43-36B35C36CD5F}"/>
              </a:ext>
            </a:extLst>
          </p:cNvPr>
          <p:cNvSpPr>
            <a:spLocks noGrp="1"/>
          </p:cNvSpPr>
          <p:nvPr>
            <p:ph idx="1"/>
          </p:nvPr>
        </p:nvSpPr>
        <p:spPr/>
        <p:txBody>
          <a:bodyPr/>
          <a:lstStyle/>
          <a:p>
            <a:r>
              <a:rPr lang="en-US" dirty="0"/>
              <a:t>Have a policy and procedure on Legionella.</a:t>
            </a:r>
          </a:p>
          <a:p>
            <a:r>
              <a:rPr lang="en-US" dirty="0"/>
              <a:t>Look at the DHS website for information </a:t>
            </a:r>
          </a:p>
          <a:p>
            <a:r>
              <a:rPr lang="en-US" dirty="0"/>
              <a:t>Policy should contain what facility will do with hot water heaters, water supply, etc.</a:t>
            </a:r>
          </a:p>
          <a:p>
            <a:r>
              <a:rPr lang="en-US" dirty="0"/>
              <a:t>Should contain the symptoms to watch for</a:t>
            </a:r>
          </a:p>
          <a:p>
            <a:r>
              <a:rPr lang="en-US" dirty="0"/>
              <a:t>Remember an outbreak is 2 or more residents with the same symptoms</a:t>
            </a:r>
          </a:p>
          <a:p>
            <a:r>
              <a:rPr lang="en-US" dirty="0"/>
              <a:t>Is reportable to the health department.</a:t>
            </a:r>
          </a:p>
        </p:txBody>
      </p:sp>
    </p:spTree>
    <p:extLst>
      <p:ext uri="{BB962C8B-B14F-4D97-AF65-F5344CB8AC3E}">
        <p14:creationId xmlns:p14="http://schemas.microsoft.com/office/powerpoint/2010/main" val="22611141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F1A6-490E-8640-F26F-377F12ADEE95}"/>
              </a:ext>
            </a:extLst>
          </p:cNvPr>
          <p:cNvSpPr>
            <a:spLocks noGrp="1"/>
          </p:cNvSpPr>
          <p:nvPr>
            <p:ph type="title"/>
          </p:nvPr>
        </p:nvSpPr>
        <p:spPr/>
        <p:txBody>
          <a:bodyPr/>
          <a:lstStyle/>
          <a:p>
            <a:r>
              <a:rPr lang="en-US" dirty="0"/>
              <a:t>QUESTIONS</a:t>
            </a:r>
          </a:p>
        </p:txBody>
      </p:sp>
      <p:pic>
        <p:nvPicPr>
          <p:cNvPr id="5" name="Content Placeholder 4" descr="Floating shapes in the light">
            <a:extLst>
              <a:ext uri="{FF2B5EF4-FFF2-40B4-BE49-F238E27FC236}">
                <a16:creationId xmlns:a16="http://schemas.microsoft.com/office/drawing/2014/main" id="{FF673587-5D5B-D9A4-0EAA-7BE960D072F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374" y="1825625"/>
            <a:ext cx="7735251" cy="4351338"/>
          </a:xfrm>
        </p:spPr>
      </p:pic>
    </p:spTree>
    <p:extLst>
      <p:ext uri="{BB962C8B-B14F-4D97-AF65-F5344CB8AC3E}">
        <p14:creationId xmlns:p14="http://schemas.microsoft.com/office/powerpoint/2010/main" val="41418940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448</TotalTime>
  <Words>2583</Words>
  <Application>Microsoft Office PowerPoint</Application>
  <PresentationFormat>Widescreen</PresentationFormat>
  <Paragraphs>318</Paragraphs>
  <Slides>58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Calibri Light</vt:lpstr>
      <vt:lpstr>Office Theme</vt:lpstr>
      <vt:lpstr>EMERGENCY MANAGEMENT</vt:lpstr>
      <vt:lpstr>EMERGENCY PREPAREDNESS BASICS</vt:lpstr>
      <vt:lpstr>2016 CMS RULE</vt:lpstr>
      <vt:lpstr>Regulations</vt:lpstr>
      <vt:lpstr>Regulations continued</vt:lpstr>
      <vt:lpstr>Regulations continued</vt:lpstr>
      <vt:lpstr>CBRF Citations 2022</vt:lpstr>
      <vt:lpstr>Regulations continued </vt:lpstr>
      <vt:lpstr>Regulations continued </vt:lpstr>
      <vt:lpstr>Regulations continued </vt:lpstr>
      <vt:lpstr>DRILLS</vt:lpstr>
      <vt:lpstr>FIRE INSPECTIONS</vt:lpstr>
      <vt:lpstr>FIRE REPORT </vt:lpstr>
      <vt:lpstr>RULE HAS 4 PARTS </vt:lpstr>
      <vt:lpstr>What we will cover </vt:lpstr>
      <vt:lpstr>RISK ASSESSMENT</vt:lpstr>
      <vt:lpstr>Hazardous Vulnerability Assessment</vt:lpstr>
      <vt:lpstr>Vulnerability Assessment Continued</vt:lpstr>
      <vt:lpstr>Vulnerability Assessment Continued </vt:lpstr>
      <vt:lpstr>HVA Example</vt:lpstr>
      <vt:lpstr>Writing the Policy and Procedure</vt:lpstr>
      <vt:lpstr>Emergency plan policies and procedures</vt:lpstr>
      <vt:lpstr>Writing the plan</vt:lpstr>
      <vt:lpstr>Things to Consider When Writing Your Plan</vt:lpstr>
      <vt:lpstr>Drills</vt:lpstr>
      <vt:lpstr>DRILLS CONT</vt:lpstr>
      <vt:lpstr>How to do a drill</vt:lpstr>
      <vt:lpstr>Actual Drill</vt:lpstr>
      <vt:lpstr>Tornado Drill </vt:lpstr>
      <vt:lpstr>Resident Transfer Log</vt:lpstr>
      <vt:lpstr>Memorandum of Understanding (MOU)</vt:lpstr>
      <vt:lpstr>Memorandum of Understanding</vt:lpstr>
      <vt:lpstr>Memorandum continued</vt:lpstr>
      <vt:lpstr>WHO NEEDS TO BE NOTIFIED OF THE EVACUATION </vt:lpstr>
      <vt:lpstr>INCIDENT COMMAND</vt:lpstr>
      <vt:lpstr>INCIDENT COMMANDER</vt:lpstr>
      <vt:lpstr>Logistics officer </vt:lpstr>
      <vt:lpstr>Liasion Officer</vt:lpstr>
      <vt:lpstr>Security Officer</vt:lpstr>
      <vt:lpstr>FIRE</vt:lpstr>
      <vt:lpstr>ACTUAL FACILITY EVACUATION</vt:lpstr>
      <vt:lpstr>FIRE CONTINUED</vt:lpstr>
      <vt:lpstr>FIRE CONTINUED</vt:lpstr>
      <vt:lpstr>QUESTIONS</vt:lpstr>
      <vt:lpstr>Legionnaires Disease-Legionella</vt:lpstr>
      <vt:lpstr>What is it</vt:lpstr>
      <vt:lpstr>SYMPTOMS OF LEGIONNAIRES DISEASE </vt:lpstr>
      <vt:lpstr>SYMPTOMS CONTINUED</vt:lpstr>
      <vt:lpstr>HOW ARE PEOPLE INFECTED</vt:lpstr>
      <vt:lpstr>What happens</vt:lpstr>
      <vt:lpstr>RISK FACTORS </vt:lpstr>
      <vt:lpstr>COMPLICATIONS</vt:lpstr>
      <vt:lpstr>DIAGNOSIS</vt:lpstr>
      <vt:lpstr>TREATMENT</vt:lpstr>
      <vt:lpstr>PREVENTION</vt:lpstr>
      <vt:lpstr>PREVENTION CONTINUED</vt:lpstr>
      <vt:lpstr>WHAT DO FACILITIES HAVE TO DO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PREPAREDNESS BASICS</dc:title>
  <dc:creator>Owner</dc:creator>
  <cp:lastModifiedBy>Senn, Fawn F</cp:lastModifiedBy>
  <cp:revision>36</cp:revision>
  <dcterms:created xsi:type="dcterms:W3CDTF">2023-04-10T10:32:21Z</dcterms:created>
  <dcterms:modified xsi:type="dcterms:W3CDTF">2026-04-07T19:19:59Z</dcterms:modified>
</cp:coreProperties>
</file>